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2" r:id="rId2"/>
    <p:sldId id="305" r:id="rId3"/>
    <p:sldId id="301" r:id="rId4"/>
    <p:sldId id="302" r:id="rId5"/>
    <p:sldId id="307" r:id="rId6"/>
    <p:sldId id="306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0A415-5497-463E-924B-B7C0AF7E89DF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48655-15C6-4E7D-BC57-22FF05D4F15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8619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4dfce81f19_0_4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4807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18f3b65a7c_0_9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218f3b65a7c_0_91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115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2516fdfa6c8_0_175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2516fdfa6c8_0_1756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3088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508a20d1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2508a20d1b5_0_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1997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508a20d1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2508a20d1b5_0_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8345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508a20d1b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2508a20d1b5_0_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3608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363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767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4311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7"/>
          <p:cNvSpPr txBox="1">
            <a:spLocks noGrp="1"/>
          </p:cNvSpPr>
          <p:nvPr>
            <p:ph type="subTitle" idx="1"/>
          </p:nvPr>
        </p:nvSpPr>
        <p:spPr>
          <a:xfrm>
            <a:off x="2289952" y="2704800"/>
            <a:ext cx="3490400" cy="114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17"/>
          <p:cNvSpPr txBox="1">
            <a:spLocks noGrp="1"/>
          </p:cNvSpPr>
          <p:nvPr>
            <p:ph type="subTitle" idx="2"/>
          </p:nvPr>
        </p:nvSpPr>
        <p:spPr>
          <a:xfrm>
            <a:off x="7041305" y="2704800"/>
            <a:ext cx="3490400" cy="114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17"/>
          <p:cNvSpPr txBox="1">
            <a:spLocks noGrp="1"/>
          </p:cNvSpPr>
          <p:nvPr>
            <p:ph type="subTitle" idx="3"/>
          </p:nvPr>
        </p:nvSpPr>
        <p:spPr>
          <a:xfrm>
            <a:off x="2289952" y="4918900"/>
            <a:ext cx="3490400" cy="114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17"/>
          <p:cNvSpPr txBox="1">
            <a:spLocks noGrp="1"/>
          </p:cNvSpPr>
          <p:nvPr>
            <p:ph type="subTitle" idx="4"/>
          </p:nvPr>
        </p:nvSpPr>
        <p:spPr>
          <a:xfrm>
            <a:off x="7041305" y="4918900"/>
            <a:ext cx="3490400" cy="114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17"/>
          <p:cNvSpPr txBox="1">
            <a:spLocks noGrp="1"/>
          </p:cNvSpPr>
          <p:nvPr>
            <p:ph type="subTitle" idx="5"/>
          </p:nvPr>
        </p:nvSpPr>
        <p:spPr>
          <a:xfrm>
            <a:off x="2289952" y="1940733"/>
            <a:ext cx="3490400" cy="7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34" name="Google Shape;234;p17"/>
          <p:cNvSpPr txBox="1">
            <a:spLocks noGrp="1"/>
          </p:cNvSpPr>
          <p:nvPr>
            <p:ph type="subTitle" idx="6"/>
          </p:nvPr>
        </p:nvSpPr>
        <p:spPr>
          <a:xfrm>
            <a:off x="2289952" y="4154933"/>
            <a:ext cx="3490400" cy="7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35" name="Google Shape;235;p17"/>
          <p:cNvSpPr txBox="1">
            <a:spLocks noGrp="1"/>
          </p:cNvSpPr>
          <p:nvPr>
            <p:ph type="subTitle" idx="7"/>
          </p:nvPr>
        </p:nvSpPr>
        <p:spPr>
          <a:xfrm>
            <a:off x="7041272" y="1940733"/>
            <a:ext cx="3490400" cy="7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36" name="Google Shape;236;p17"/>
          <p:cNvSpPr txBox="1">
            <a:spLocks noGrp="1"/>
          </p:cNvSpPr>
          <p:nvPr>
            <p:ph type="subTitle" idx="8"/>
          </p:nvPr>
        </p:nvSpPr>
        <p:spPr>
          <a:xfrm>
            <a:off x="7041272" y="4154933"/>
            <a:ext cx="3490400" cy="74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32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1422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body" idx="1"/>
          </p:nvPr>
        </p:nvSpPr>
        <p:spPr>
          <a:xfrm>
            <a:off x="960000" y="1319552"/>
            <a:ext cx="10272000" cy="4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 sz="1867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012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660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937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546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537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599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0347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724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8442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CD693-0AFA-4CCD-95E0-F96616B397C8}" type="datetimeFigureOut">
              <a:rPr lang="zh-TW" altLang="en-US" smtClean="0"/>
              <a:t>2025/1/8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C004A-A88D-43CB-BC91-E21BC938CB8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84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hyperlink" Target="https://gram.wdpcloud.com/xq?pg=courseplayer&amp;courseId=30000018971&amp;classId=30000038015&amp;cx=22.20196-23.30000038015#30000061114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ct_diagnostic1.pdf" TargetMode="External"/><Relationship Id="rId3" Type="http://schemas.openxmlformats.org/officeDocument/2006/relationships/image" Target="../media/image10.jpeg"/><Relationship Id="rId7" Type="http://schemas.openxmlformats.org/officeDocument/2006/relationships/hyperlink" Target="https://afaf2e.ouponlinepractice.com/auth/index" TargetMode="Externa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elt.oup.com/student/americanfamilyandfriends/level01/make?cc=tw&amp;selLanguage=zh" TargetMode="External"/><Relationship Id="rId11" Type="http://schemas.openxmlformats.org/officeDocument/2006/relationships/hyperlink" Target="L1_values_ws/res_values1.pdf" TargetMode="External"/><Relationship Id="rId5" Type="http://schemas.openxmlformats.org/officeDocument/2006/relationships/hyperlink" Target="https://elt.oup.com/student/americanfamilyandfriends/?cc=tw&amp;selLanguage=zh" TargetMode="External"/><Relationship Id="rId10" Type="http://schemas.openxmlformats.org/officeDocument/2006/relationships/hyperlink" Target="L1_unit_tests/ct_unit1.pdf" TargetMode="External"/><Relationship Id="rId4" Type="http://schemas.openxmlformats.org/officeDocument/2006/relationships/hyperlink" Target="https://id.oup.com/login?state=hKFo2SBKdHozVUtWX0RwOEF6eVNCLTZvOWZCQnptVUZPR0xsMqFupWxvZ2luo3RpZNkgclNZREtZRDlRcmtYem1sOTRUdVVUcUF1ZU5neXA3NW-jY2lk2SBnaVlEcWtYM2lzZkh5RlF6NGdmRTQzMGcwdURaTk1GQw&amp;client=giYDqkX3isfHyFQz4gfE430g0uDZNMFC&amp;protocol=oauth2&amp;response_type=code&amp;redirect_uri=https://www.oxfordlearnersbookshelf.com/home/main.html&amp;scope=openid%20profile%20email%20offline_access&amp;code_challenge=nmqppWwzrD6GC0gDXjQ6ZZYyGwbf4R_Ee5QHn2kzVPA&amp;code_challenge_method=S256&amp;nonce=INHo6SJHEB1PqZW1AOgHT1GmhXoQdyOCuGa5PUrf5s4&amp;audience=https://prod-oup.eu.auth0.com/api/v2/" TargetMode="External"/><Relationship Id="rId9" Type="http://schemas.openxmlformats.org/officeDocument/2006/relationships/hyperlink" Target="L1_progress_tests/ct_progress1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hyperlink" Target="&#22283;&#38555;&#29677;&#36914;&#24230;&#34920;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A:\企劃室\06活動行銷\2023\2023菁訓\國際班PPT版型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4856921" y="808384"/>
            <a:ext cx="2478156" cy="1736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>
              <a:solidFill>
                <a:schemeClr val="bg1"/>
              </a:solidFill>
            </a:endParaRPr>
          </a:p>
        </p:txBody>
      </p:sp>
      <p:pic>
        <p:nvPicPr>
          <p:cNvPr id="1026" name="Picture 2" descr="W:\企劃室\03美編資料\01視覺CI\LOGO\格蘭英語_三角logo_since 1980版(藍字)_無白邊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146" y="665547"/>
            <a:ext cx="2021708" cy="202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884" y="694911"/>
            <a:ext cx="1845741" cy="1849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093" y="524150"/>
            <a:ext cx="1961323" cy="202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899955" y="4920343"/>
            <a:ext cx="6270171" cy="757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sp>
        <p:nvSpPr>
          <p:cNvPr id="5" name="文字方塊 4"/>
          <p:cNvSpPr txBox="1"/>
          <p:nvPr/>
        </p:nvSpPr>
        <p:spPr>
          <a:xfrm>
            <a:off x="5642904" y="5677988"/>
            <a:ext cx="6427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rgbClr val="FF0000"/>
                </a:solidFill>
                <a:latin typeface="清松手寫體3" panose="00000500000000000000" pitchFamily="2" charset="-120"/>
                <a:ea typeface="清松手寫體3" panose="00000500000000000000" pitchFamily="2" charset="-120"/>
              </a:rPr>
              <a:t>課程大綱與教材搭配說明 講師</a:t>
            </a:r>
            <a:r>
              <a:rPr lang="en-US" altLang="zh-TW" sz="2800" dirty="0" smtClean="0">
                <a:solidFill>
                  <a:srgbClr val="FF0000"/>
                </a:solidFill>
                <a:latin typeface="清松手寫體3" panose="00000500000000000000" pitchFamily="2" charset="-120"/>
                <a:ea typeface="清松手寫體3" panose="00000500000000000000" pitchFamily="2" charset="-120"/>
              </a:rPr>
              <a:t>:Terry</a:t>
            </a:r>
            <a:endParaRPr lang="zh-TW" altLang="en-US" sz="2800" dirty="0">
              <a:solidFill>
                <a:srgbClr val="FF0000"/>
              </a:solidFill>
              <a:latin typeface="清松手寫體3" panose="00000500000000000000" pitchFamily="2" charset="-120"/>
              <a:ea typeface="清松手寫體3" panose="00000500000000000000" pitchFamily="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5044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6" descr="A:\企劃室\06活動行銷\2023\2023菁訓\國際班PPT版型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" y="-2117"/>
            <a:ext cx="12192000" cy="686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462249" y="2169632"/>
            <a:ext cx="3666759" cy="191541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課綱強調以素養導向的學習模式，將學習自主權回歸學生，教育的多元性，讓教學現場展現更豐富的生命力，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/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素養考試考驗學生三種能力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/>
            <a:r>
              <a:rPr lang="en-US" altLang="zh-TW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閱讀跨領域文章能力</a:t>
            </a:r>
            <a:endParaRPr lang="en-US" altLang="zh-TW" sz="1600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/>
            <a:r>
              <a:rPr lang="en-US" altLang="zh-TW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理解</a:t>
            </a:r>
            <a:r>
              <a:rPr lang="zh-TW" altLang="en-US" sz="16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能力</a:t>
            </a:r>
            <a:r>
              <a:rPr lang="en-US" altLang="zh-TW" sz="16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zh-TW" altLang="en-US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讀之外也要懂</a:t>
            </a:r>
            <a:endParaRPr lang="en-US" altLang="zh-TW" sz="1600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/>
            <a:r>
              <a:rPr lang="en-US" altLang="zh-TW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推論能力</a:t>
            </a:r>
            <a:r>
              <a:rPr lang="en-US" altLang="zh-TW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能從文章推論出結論</a:t>
            </a:r>
            <a:endParaRPr lang="en-US" altLang="zh-TW" sz="1600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/>
            <a:endParaRPr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4" name="Google Shape;514;p34"/>
          <p:cNvSpPr txBox="1">
            <a:spLocks noGrp="1"/>
          </p:cNvSpPr>
          <p:nvPr>
            <p:ph type="subTitle" idx="2"/>
          </p:nvPr>
        </p:nvSpPr>
        <p:spPr>
          <a:xfrm>
            <a:off x="7960192" y="2306565"/>
            <a:ext cx="3290035" cy="114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altLang="zh-TW" sz="16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S</a:t>
            </a:r>
            <a:r>
              <a:rPr lang="en-US" altLang="zh-TW" sz="1600" dirty="0">
                <a:latin typeface="微軟正黑體" pitchFamily="34" charset="-120"/>
                <a:ea typeface="微軟正黑體" pitchFamily="34" charset="-120"/>
              </a:rPr>
              <a:t>cience, </a:t>
            </a:r>
            <a:r>
              <a:rPr lang="en-US" altLang="zh-TW" sz="16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T</a:t>
            </a:r>
            <a:r>
              <a:rPr lang="en-US" altLang="zh-TW" sz="1600" dirty="0">
                <a:latin typeface="微軟正黑體" pitchFamily="34" charset="-120"/>
                <a:ea typeface="微軟正黑體" pitchFamily="34" charset="-120"/>
              </a:rPr>
              <a:t>alk, </a:t>
            </a:r>
            <a:r>
              <a:rPr lang="en-US" altLang="zh-TW" sz="16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E</a:t>
            </a:r>
            <a:r>
              <a:rPr lang="en-US" altLang="zh-TW" sz="1600" dirty="0">
                <a:latin typeface="微軟正黑體" pitchFamily="34" charset="-120"/>
                <a:ea typeface="微軟正黑體" pitchFamily="34" charset="-120"/>
              </a:rPr>
              <a:t>nglish, </a:t>
            </a:r>
            <a:r>
              <a:rPr lang="en-US" altLang="zh-TW" sz="16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A</a:t>
            </a:r>
            <a:r>
              <a:rPr lang="en-US" altLang="zh-TW" sz="1600" dirty="0">
                <a:latin typeface="微軟正黑體" pitchFamily="34" charset="-120"/>
                <a:ea typeface="微軟正黑體" pitchFamily="34" charset="-120"/>
              </a:rPr>
              <a:t>rt, </a:t>
            </a:r>
            <a:r>
              <a:rPr lang="en-US" altLang="zh-TW" sz="16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M</a:t>
            </a:r>
            <a:r>
              <a:rPr lang="en-US" altLang="zh-TW" sz="1600" dirty="0">
                <a:latin typeface="微軟正黑體" pitchFamily="34" charset="-120"/>
                <a:ea typeface="微軟正黑體" pitchFamily="34" charset="-120"/>
              </a:rPr>
              <a:t>ath </a:t>
            </a:r>
            <a:r>
              <a:rPr lang="zh-TW" altLang="en-US" sz="1600" dirty="0">
                <a:latin typeface="微軟正黑體" pitchFamily="34" charset="-120"/>
                <a:ea typeface="微軟正黑體" pitchFamily="34" charset="-120"/>
              </a:rPr>
              <a:t>多元課程讓學生做中學，學中玩。</a:t>
            </a:r>
            <a:endParaRPr sz="16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15" name="Google Shape;515;p34"/>
          <p:cNvSpPr txBox="1">
            <a:spLocks noGrp="1"/>
          </p:cNvSpPr>
          <p:nvPr>
            <p:ph type="subTitle" idx="3"/>
          </p:nvPr>
        </p:nvSpPr>
        <p:spPr>
          <a:xfrm>
            <a:off x="1597594" y="5197385"/>
            <a:ext cx="2377364" cy="114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精選全球真人師資團隊，在格蘭體驗上國際名校。</a:t>
            </a:r>
            <a:endParaRPr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6" name="Google Shape;516;p34"/>
          <p:cNvSpPr txBox="1">
            <a:spLocks noGrp="1"/>
          </p:cNvSpPr>
          <p:nvPr>
            <p:ph type="subTitle" idx="4"/>
          </p:nvPr>
        </p:nvSpPr>
        <p:spPr>
          <a:xfrm>
            <a:off x="7887468" y="5095657"/>
            <a:ext cx="3350377" cy="114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藉由個人英語演說發表，提升學生的英語舞台經驗成為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21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世紀的主人翁，學習成果看的見聽得見。</a:t>
            </a:r>
            <a:endParaRPr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7" name="Google Shape;517;p34"/>
          <p:cNvSpPr txBox="1">
            <a:spLocks noGrp="1"/>
          </p:cNvSpPr>
          <p:nvPr>
            <p:ph type="subTitle" idx="5"/>
          </p:nvPr>
        </p:nvSpPr>
        <p:spPr>
          <a:xfrm>
            <a:off x="1149883" y="1670104"/>
            <a:ext cx="3109283" cy="64767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fontAlgn="base" latinLnBrk="0"/>
            <a:r>
              <a:rPr lang="zh-TW" altLang="zh-TW" sz="2133" dirty="0">
                <a:solidFill>
                  <a:srgbClr val="1D448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搭配</a:t>
            </a:r>
            <a:r>
              <a:rPr lang="en-US" altLang="zh-TW" sz="2133" dirty="0">
                <a:solidFill>
                  <a:srgbClr val="1D448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zh-TW" sz="2133" dirty="0">
                <a:solidFill>
                  <a:srgbClr val="1D448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課綱核心素養</a:t>
            </a:r>
            <a:endParaRPr lang="zh-TW" altLang="en-US" sz="2133" b="0" dirty="0">
              <a:solidFill>
                <a:srgbClr val="1D4483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1" name="Google Shape;511;p34"/>
          <p:cNvSpPr txBox="1">
            <a:spLocks noGrp="1"/>
          </p:cNvSpPr>
          <p:nvPr>
            <p:ph type="subTitle" idx="6"/>
          </p:nvPr>
        </p:nvSpPr>
        <p:spPr>
          <a:xfrm>
            <a:off x="1073163" y="4591157"/>
            <a:ext cx="2901795" cy="74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algn="r" fontAlgn="base" latinLnBrk="0"/>
            <a:r>
              <a:rPr lang="zh-TW" altLang="zh-TW" sz="2133" dirty="0">
                <a:solidFill>
                  <a:srgbClr val="1D448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提供最優質的真人與線上外師口說課程</a:t>
            </a:r>
            <a:endParaRPr lang="zh-TW" altLang="en-US" sz="2133" b="0" dirty="0">
              <a:solidFill>
                <a:srgbClr val="1D4483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8" name="Google Shape;518;p34"/>
          <p:cNvSpPr txBox="1">
            <a:spLocks noGrp="1"/>
          </p:cNvSpPr>
          <p:nvPr>
            <p:ph type="subTitle" idx="7"/>
          </p:nvPr>
        </p:nvSpPr>
        <p:spPr>
          <a:xfrm>
            <a:off x="7880081" y="1570775"/>
            <a:ext cx="4671832" cy="74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fontAlgn="base" latinLnBrk="0"/>
            <a:r>
              <a:rPr lang="en-US" altLang="zh-TW" sz="2133" dirty="0">
                <a:solidFill>
                  <a:srgbClr val="1D448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STEAM</a:t>
            </a:r>
            <a:r>
              <a:rPr lang="zh-TW" altLang="zh-TW" sz="2133" dirty="0">
                <a:solidFill>
                  <a:srgbClr val="1D448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多元課程</a:t>
            </a:r>
            <a:endParaRPr lang="zh-TW" altLang="en-US" sz="2133" b="0" dirty="0">
              <a:solidFill>
                <a:srgbClr val="1D4483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9" name="Google Shape;519;p34"/>
          <p:cNvSpPr txBox="1">
            <a:spLocks noGrp="1"/>
          </p:cNvSpPr>
          <p:nvPr>
            <p:ph type="subTitle" idx="8"/>
          </p:nvPr>
        </p:nvSpPr>
        <p:spPr>
          <a:xfrm>
            <a:off x="7890144" y="4443487"/>
            <a:ext cx="4457179" cy="580579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fontAlgn="base" latinLnBrk="0"/>
            <a:r>
              <a:rPr lang="zh-TW" altLang="zh-TW" sz="2133" dirty="0">
                <a:solidFill>
                  <a:srgbClr val="1D448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英語口說成果發表演說</a:t>
            </a:r>
            <a:endParaRPr lang="zh-TW" altLang="en-US" sz="2133" b="0" dirty="0">
              <a:solidFill>
                <a:srgbClr val="1D4483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26" name="Google Shape;526;p34"/>
          <p:cNvGrpSpPr/>
          <p:nvPr/>
        </p:nvGrpSpPr>
        <p:grpSpPr>
          <a:xfrm>
            <a:off x="4792415" y="2569883"/>
            <a:ext cx="675643" cy="758767"/>
            <a:chOff x="3564866" y="1499997"/>
            <a:chExt cx="326473" cy="366639"/>
          </a:xfrm>
        </p:grpSpPr>
        <p:sp>
          <p:nvSpPr>
            <p:cNvPr id="527" name="Google Shape;527;p34"/>
            <p:cNvSpPr/>
            <p:nvPr/>
          </p:nvSpPr>
          <p:spPr>
            <a:xfrm>
              <a:off x="3595284" y="1499997"/>
              <a:ext cx="263389" cy="366404"/>
            </a:xfrm>
            <a:custGeom>
              <a:avLst/>
              <a:gdLst/>
              <a:ahLst/>
              <a:cxnLst/>
              <a:rect l="l" t="t" r="r" b="b"/>
              <a:pathLst>
                <a:path w="10079" h="14021" extrusionOk="0">
                  <a:moveTo>
                    <a:pt x="1308" y="0"/>
                  </a:moveTo>
                  <a:cubicBezTo>
                    <a:pt x="587" y="0"/>
                    <a:pt x="0" y="587"/>
                    <a:pt x="0" y="1308"/>
                  </a:cubicBezTo>
                  <a:lnTo>
                    <a:pt x="0" y="14020"/>
                  </a:lnTo>
                  <a:lnTo>
                    <a:pt x="7789" y="14020"/>
                  </a:lnTo>
                  <a:cubicBezTo>
                    <a:pt x="8453" y="14020"/>
                    <a:pt x="8991" y="13482"/>
                    <a:pt x="8991" y="12818"/>
                  </a:cubicBezTo>
                  <a:lnTo>
                    <a:pt x="8991" y="1154"/>
                  </a:lnTo>
                  <a:cubicBezTo>
                    <a:pt x="8991" y="548"/>
                    <a:pt x="9472" y="38"/>
                    <a:pt x="1007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8" name="Google Shape;528;p34"/>
            <p:cNvSpPr/>
            <p:nvPr/>
          </p:nvSpPr>
          <p:spPr>
            <a:xfrm>
              <a:off x="3623690" y="1499997"/>
              <a:ext cx="234983" cy="366404"/>
            </a:xfrm>
            <a:custGeom>
              <a:avLst/>
              <a:gdLst/>
              <a:ahLst/>
              <a:cxnLst/>
              <a:rect l="l" t="t" r="r" b="b"/>
              <a:pathLst>
                <a:path w="8992" h="14021" extrusionOk="0">
                  <a:moveTo>
                    <a:pt x="1308" y="0"/>
                  </a:moveTo>
                  <a:cubicBezTo>
                    <a:pt x="587" y="0"/>
                    <a:pt x="0" y="587"/>
                    <a:pt x="0" y="1308"/>
                  </a:cubicBezTo>
                  <a:lnTo>
                    <a:pt x="0" y="14020"/>
                  </a:lnTo>
                  <a:lnTo>
                    <a:pt x="6702" y="14020"/>
                  </a:lnTo>
                  <a:cubicBezTo>
                    <a:pt x="7366" y="14020"/>
                    <a:pt x="7904" y="13482"/>
                    <a:pt x="7904" y="12818"/>
                  </a:cubicBezTo>
                  <a:lnTo>
                    <a:pt x="7904" y="1154"/>
                  </a:lnTo>
                  <a:cubicBezTo>
                    <a:pt x="7904" y="548"/>
                    <a:pt x="8385" y="38"/>
                    <a:pt x="89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9" name="Google Shape;529;p34"/>
            <p:cNvSpPr/>
            <p:nvPr/>
          </p:nvSpPr>
          <p:spPr>
            <a:xfrm>
              <a:off x="3830241" y="1499997"/>
              <a:ext cx="61098" cy="87204"/>
            </a:xfrm>
            <a:custGeom>
              <a:avLst/>
              <a:gdLst/>
              <a:ahLst/>
              <a:cxnLst/>
              <a:rect l="l" t="t" r="r" b="b"/>
              <a:pathLst>
                <a:path w="2338" h="3337" extrusionOk="0">
                  <a:moveTo>
                    <a:pt x="1164" y="0"/>
                  </a:moveTo>
                  <a:cubicBezTo>
                    <a:pt x="520" y="0"/>
                    <a:pt x="0" y="519"/>
                    <a:pt x="0" y="1164"/>
                  </a:cubicBezTo>
                  <a:lnTo>
                    <a:pt x="0" y="3337"/>
                  </a:lnTo>
                  <a:lnTo>
                    <a:pt x="1616" y="3337"/>
                  </a:lnTo>
                  <a:cubicBezTo>
                    <a:pt x="2010" y="3337"/>
                    <a:pt x="2337" y="3010"/>
                    <a:pt x="2337" y="2616"/>
                  </a:cubicBezTo>
                  <a:lnTo>
                    <a:pt x="2337" y="1164"/>
                  </a:lnTo>
                  <a:cubicBezTo>
                    <a:pt x="2337" y="519"/>
                    <a:pt x="1818" y="0"/>
                    <a:pt x="11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0" name="Google Shape;530;p34"/>
            <p:cNvSpPr/>
            <p:nvPr/>
          </p:nvSpPr>
          <p:spPr>
            <a:xfrm>
              <a:off x="3564866" y="1779431"/>
              <a:ext cx="230724" cy="87204"/>
            </a:xfrm>
            <a:custGeom>
              <a:avLst/>
              <a:gdLst/>
              <a:ahLst/>
              <a:cxnLst/>
              <a:rect l="l" t="t" r="r" b="b"/>
              <a:pathLst>
                <a:path w="8829" h="3337" extrusionOk="0">
                  <a:moveTo>
                    <a:pt x="722" y="0"/>
                  </a:moveTo>
                  <a:cubicBezTo>
                    <a:pt x="318" y="0"/>
                    <a:pt x="1" y="317"/>
                    <a:pt x="1" y="721"/>
                  </a:cubicBezTo>
                  <a:lnTo>
                    <a:pt x="1" y="2173"/>
                  </a:lnTo>
                  <a:cubicBezTo>
                    <a:pt x="1" y="2241"/>
                    <a:pt x="1" y="2317"/>
                    <a:pt x="20" y="2394"/>
                  </a:cubicBezTo>
                  <a:cubicBezTo>
                    <a:pt x="126" y="2933"/>
                    <a:pt x="607" y="3327"/>
                    <a:pt x="1155" y="3337"/>
                  </a:cubicBezTo>
                  <a:lnTo>
                    <a:pt x="8828" y="3337"/>
                  </a:lnTo>
                  <a:lnTo>
                    <a:pt x="8828" y="3327"/>
                  </a:lnTo>
                  <a:cubicBezTo>
                    <a:pt x="8328" y="3260"/>
                    <a:pt x="7925" y="2885"/>
                    <a:pt x="7828" y="2385"/>
                  </a:cubicBezTo>
                  <a:cubicBezTo>
                    <a:pt x="7819" y="2317"/>
                    <a:pt x="7809" y="2241"/>
                    <a:pt x="7809" y="2173"/>
                  </a:cubicBezTo>
                  <a:lnTo>
                    <a:pt x="7809" y="721"/>
                  </a:lnTo>
                  <a:cubicBezTo>
                    <a:pt x="7809" y="317"/>
                    <a:pt x="7482" y="0"/>
                    <a:pt x="70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1" name="Google Shape;531;p34"/>
            <p:cNvSpPr/>
            <p:nvPr/>
          </p:nvSpPr>
          <p:spPr>
            <a:xfrm>
              <a:off x="3565389" y="1841993"/>
              <a:ext cx="230201" cy="24643"/>
            </a:xfrm>
            <a:custGeom>
              <a:avLst/>
              <a:gdLst/>
              <a:ahLst/>
              <a:cxnLst/>
              <a:rect l="l" t="t" r="r" b="b"/>
              <a:pathLst>
                <a:path w="8809" h="943" extrusionOk="0">
                  <a:moveTo>
                    <a:pt x="0" y="0"/>
                  </a:moveTo>
                  <a:cubicBezTo>
                    <a:pt x="106" y="539"/>
                    <a:pt x="587" y="933"/>
                    <a:pt x="1135" y="943"/>
                  </a:cubicBezTo>
                  <a:lnTo>
                    <a:pt x="8808" y="943"/>
                  </a:lnTo>
                  <a:lnTo>
                    <a:pt x="8808" y="933"/>
                  </a:lnTo>
                  <a:cubicBezTo>
                    <a:pt x="8308" y="866"/>
                    <a:pt x="7905" y="491"/>
                    <a:pt x="78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2" name="Google Shape;532;p34"/>
            <p:cNvSpPr/>
            <p:nvPr/>
          </p:nvSpPr>
          <p:spPr>
            <a:xfrm>
              <a:off x="3635659" y="1593708"/>
              <a:ext cx="153737" cy="11368"/>
            </a:xfrm>
            <a:custGeom>
              <a:avLst/>
              <a:gdLst/>
              <a:ahLst/>
              <a:cxnLst/>
              <a:rect l="l" t="t" r="r" b="b"/>
              <a:pathLst>
                <a:path w="5883" h="435" extrusionOk="0">
                  <a:moveTo>
                    <a:pt x="284" y="0"/>
                  </a:moveTo>
                  <a:cubicBezTo>
                    <a:pt x="0" y="0"/>
                    <a:pt x="0" y="434"/>
                    <a:pt x="284" y="434"/>
                  </a:cubicBezTo>
                  <a:cubicBezTo>
                    <a:pt x="290" y="434"/>
                    <a:pt x="296" y="434"/>
                    <a:pt x="302" y="433"/>
                  </a:cubicBezTo>
                  <a:lnTo>
                    <a:pt x="5581" y="433"/>
                  </a:lnTo>
                  <a:cubicBezTo>
                    <a:pt x="5587" y="434"/>
                    <a:pt x="5593" y="434"/>
                    <a:pt x="5599" y="434"/>
                  </a:cubicBezTo>
                  <a:cubicBezTo>
                    <a:pt x="5883" y="434"/>
                    <a:pt x="5883" y="0"/>
                    <a:pt x="5599" y="0"/>
                  </a:cubicBezTo>
                  <a:cubicBezTo>
                    <a:pt x="5593" y="0"/>
                    <a:pt x="5587" y="0"/>
                    <a:pt x="5581" y="1"/>
                  </a:cubicBezTo>
                  <a:lnTo>
                    <a:pt x="302" y="1"/>
                  </a:lnTo>
                  <a:cubicBezTo>
                    <a:pt x="296" y="0"/>
                    <a:pt x="290" y="0"/>
                    <a:pt x="2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3" name="Google Shape;533;p34"/>
            <p:cNvSpPr/>
            <p:nvPr/>
          </p:nvSpPr>
          <p:spPr>
            <a:xfrm>
              <a:off x="3635659" y="1639675"/>
              <a:ext cx="152901" cy="11368"/>
            </a:xfrm>
            <a:custGeom>
              <a:avLst/>
              <a:gdLst/>
              <a:ahLst/>
              <a:cxnLst/>
              <a:rect l="l" t="t" r="r" b="b"/>
              <a:pathLst>
                <a:path w="5851" h="435" extrusionOk="0">
                  <a:moveTo>
                    <a:pt x="284" y="1"/>
                  </a:moveTo>
                  <a:cubicBezTo>
                    <a:pt x="0" y="1"/>
                    <a:pt x="0" y="435"/>
                    <a:pt x="284" y="435"/>
                  </a:cubicBezTo>
                  <a:cubicBezTo>
                    <a:pt x="290" y="435"/>
                    <a:pt x="296" y="435"/>
                    <a:pt x="302" y="434"/>
                  </a:cubicBezTo>
                  <a:lnTo>
                    <a:pt x="5581" y="434"/>
                  </a:lnTo>
                  <a:cubicBezTo>
                    <a:pt x="5850" y="415"/>
                    <a:pt x="5850" y="21"/>
                    <a:pt x="5581" y="2"/>
                  </a:cubicBezTo>
                  <a:lnTo>
                    <a:pt x="302" y="2"/>
                  </a:lnTo>
                  <a:cubicBezTo>
                    <a:pt x="296" y="1"/>
                    <a:pt x="290" y="1"/>
                    <a:pt x="2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4" name="Google Shape;534;p34"/>
            <p:cNvSpPr/>
            <p:nvPr/>
          </p:nvSpPr>
          <p:spPr>
            <a:xfrm>
              <a:off x="3635659" y="1685668"/>
              <a:ext cx="152901" cy="11368"/>
            </a:xfrm>
            <a:custGeom>
              <a:avLst/>
              <a:gdLst/>
              <a:ahLst/>
              <a:cxnLst/>
              <a:rect l="l" t="t" r="r" b="b"/>
              <a:pathLst>
                <a:path w="5851" h="435" extrusionOk="0">
                  <a:moveTo>
                    <a:pt x="284" y="1"/>
                  </a:moveTo>
                  <a:cubicBezTo>
                    <a:pt x="0" y="1"/>
                    <a:pt x="0" y="435"/>
                    <a:pt x="284" y="435"/>
                  </a:cubicBezTo>
                  <a:cubicBezTo>
                    <a:pt x="290" y="435"/>
                    <a:pt x="296" y="434"/>
                    <a:pt x="302" y="434"/>
                  </a:cubicBezTo>
                  <a:lnTo>
                    <a:pt x="5581" y="434"/>
                  </a:lnTo>
                  <a:cubicBezTo>
                    <a:pt x="5850" y="415"/>
                    <a:pt x="5850" y="20"/>
                    <a:pt x="5581" y="1"/>
                  </a:cubicBezTo>
                  <a:lnTo>
                    <a:pt x="302" y="1"/>
                  </a:lnTo>
                  <a:cubicBezTo>
                    <a:pt x="296" y="1"/>
                    <a:pt x="290" y="1"/>
                    <a:pt x="2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5" name="Google Shape;535;p34"/>
            <p:cNvSpPr/>
            <p:nvPr/>
          </p:nvSpPr>
          <p:spPr>
            <a:xfrm>
              <a:off x="3635659" y="1731661"/>
              <a:ext cx="152901" cy="11368"/>
            </a:xfrm>
            <a:custGeom>
              <a:avLst/>
              <a:gdLst/>
              <a:ahLst/>
              <a:cxnLst/>
              <a:rect l="l" t="t" r="r" b="b"/>
              <a:pathLst>
                <a:path w="5851" h="435" extrusionOk="0">
                  <a:moveTo>
                    <a:pt x="284" y="0"/>
                  </a:moveTo>
                  <a:cubicBezTo>
                    <a:pt x="0" y="0"/>
                    <a:pt x="0" y="434"/>
                    <a:pt x="284" y="434"/>
                  </a:cubicBezTo>
                  <a:cubicBezTo>
                    <a:pt x="290" y="434"/>
                    <a:pt x="296" y="434"/>
                    <a:pt x="302" y="434"/>
                  </a:cubicBezTo>
                  <a:lnTo>
                    <a:pt x="5581" y="434"/>
                  </a:lnTo>
                  <a:cubicBezTo>
                    <a:pt x="5850" y="414"/>
                    <a:pt x="5850" y="20"/>
                    <a:pt x="5581" y="1"/>
                  </a:cubicBezTo>
                  <a:lnTo>
                    <a:pt x="302" y="1"/>
                  </a:lnTo>
                  <a:cubicBezTo>
                    <a:pt x="296" y="1"/>
                    <a:pt x="290" y="0"/>
                    <a:pt x="2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pic>
        <p:nvPicPr>
          <p:cNvPr id="3075" name="Picture 3" descr="A:\企劃室\06活動行銷\2023\2023菁訓\國際班PPT版型-0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76" t="20014" r="30649" b="19177"/>
          <a:stretch/>
        </p:blipFill>
        <p:spPr bwMode="auto">
          <a:xfrm>
            <a:off x="3982185" y="1780982"/>
            <a:ext cx="4227633" cy="417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群組 1"/>
          <p:cNvGrpSpPr/>
          <p:nvPr/>
        </p:nvGrpSpPr>
        <p:grpSpPr>
          <a:xfrm>
            <a:off x="6371595" y="4260097"/>
            <a:ext cx="803845" cy="835560"/>
            <a:chOff x="6193702" y="1926233"/>
            <a:chExt cx="1043227" cy="1084387"/>
          </a:xfrm>
        </p:grpSpPr>
        <p:grpSp>
          <p:nvGrpSpPr>
            <p:cNvPr id="536" name="Google Shape;536;p34"/>
            <p:cNvGrpSpPr/>
            <p:nvPr/>
          </p:nvGrpSpPr>
          <p:grpSpPr>
            <a:xfrm>
              <a:off x="6398895" y="1926233"/>
              <a:ext cx="838034" cy="1084387"/>
              <a:chOff x="1361556" y="2425923"/>
              <a:chExt cx="283224" cy="366482"/>
            </a:xfrm>
          </p:grpSpPr>
          <p:sp>
            <p:nvSpPr>
              <p:cNvPr id="537" name="Google Shape;537;p34"/>
              <p:cNvSpPr/>
              <p:nvPr/>
            </p:nvSpPr>
            <p:spPr>
              <a:xfrm>
                <a:off x="1361556" y="2425923"/>
                <a:ext cx="283224" cy="366482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14024" extrusionOk="0">
                    <a:moveTo>
                      <a:pt x="5753" y="1"/>
                    </a:moveTo>
                    <a:cubicBezTo>
                      <a:pt x="4965" y="1"/>
                      <a:pt x="4173" y="198"/>
                      <a:pt x="3453" y="599"/>
                    </a:cubicBezTo>
                    <a:cubicBezTo>
                      <a:pt x="1712" y="1570"/>
                      <a:pt x="760" y="3532"/>
                      <a:pt x="1097" y="5503"/>
                    </a:cubicBezTo>
                    <a:lnTo>
                      <a:pt x="222" y="8081"/>
                    </a:lnTo>
                    <a:cubicBezTo>
                      <a:pt x="1" y="8706"/>
                      <a:pt x="443" y="9379"/>
                      <a:pt x="1106" y="9417"/>
                    </a:cubicBezTo>
                    <a:lnTo>
                      <a:pt x="1491" y="9417"/>
                    </a:lnTo>
                    <a:cubicBezTo>
                      <a:pt x="1597" y="9417"/>
                      <a:pt x="1683" y="9504"/>
                      <a:pt x="1683" y="9619"/>
                    </a:cubicBezTo>
                    <a:lnTo>
                      <a:pt x="1683" y="11408"/>
                    </a:lnTo>
                    <a:cubicBezTo>
                      <a:pt x="1683" y="11937"/>
                      <a:pt x="2116" y="12369"/>
                      <a:pt x="2645" y="12369"/>
                    </a:cubicBezTo>
                    <a:lnTo>
                      <a:pt x="4010" y="12138"/>
                    </a:lnTo>
                    <a:cubicBezTo>
                      <a:pt x="4021" y="12137"/>
                      <a:pt x="4032" y="12136"/>
                      <a:pt x="4042" y="12136"/>
                    </a:cubicBezTo>
                    <a:cubicBezTo>
                      <a:pt x="4153" y="12136"/>
                      <a:pt x="4241" y="12226"/>
                      <a:pt x="4241" y="12340"/>
                    </a:cubicBezTo>
                    <a:lnTo>
                      <a:pt x="4241" y="13735"/>
                    </a:lnTo>
                    <a:cubicBezTo>
                      <a:pt x="4241" y="13889"/>
                      <a:pt x="4376" y="14023"/>
                      <a:pt x="4539" y="14023"/>
                    </a:cubicBezTo>
                    <a:lnTo>
                      <a:pt x="8915" y="14023"/>
                    </a:lnTo>
                    <a:cubicBezTo>
                      <a:pt x="9078" y="14023"/>
                      <a:pt x="9213" y="13898"/>
                      <a:pt x="9213" y="13735"/>
                    </a:cubicBezTo>
                    <a:lnTo>
                      <a:pt x="9213" y="9090"/>
                    </a:lnTo>
                    <a:cubicBezTo>
                      <a:pt x="9213" y="8792"/>
                      <a:pt x="9251" y="8484"/>
                      <a:pt x="9328" y="8196"/>
                    </a:cubicBezTo>
                    <a:cubicBezTo>
                      <a:pt x="9415" y="7907"/>
                      <a:pt x="9540" y="7629"/>
                      <a:pt x="9703" y="7369"/>
                    </a:cubicBezTo>
                    <a:cubicBezTo>
                      <a:pt x="9944" y="6994"/>
                      <a:pt x="10126" y="6580"/>
                      <a:pt x="10261" y="6148"/>
                    </a:cubicBezTo>
                    <a:lnTo>
                      <a:pt x="10261" y="6138"/>
                    </a:lnTo>
                    <a:cubicBezTo>
                      <a:pt x="10838" y="4292"/>
                      <a:pt x="10232" y="2282"/>
                      <a:pt x="8732" y="1061"/>
                    </a:cubicBezTo>
                    <a:cubicBezTo>
                      <a:pt x="7871" y="360"/>
                      <a:pt x="6816" y="1"/>
                      <a:pt x="57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38" name="Google Shape;538;p34"/>
              <p:cNvSpPr/>
              <p:nvPr/>
            </p:nvSpPr>
            <p:spPr>
              <a:xfrm>
                <a:off x="1493499" y="2660698"/>
                <a:ext cx="36951" cy="22866"/>
              </a:xfrm>
              <a:custGeom>
                <a:avLst/>
                <a:gdLst/>
                <a:ahLst/>
                <a:cxnLst/>
                <a:rect l="l" t="t" r="r" b="b"/>
                <a:pathLst>
                  <a:path w="1414" h="875" extrusionOk="0">
                    <a:moveTo>
                      <a:pt x="0" y="0"/>
                    </a:moveTo>
                    <a:lnTo>
                      <a:pt x="0" y="174"/>
                    </a:lnTo>
                    <a:cubicBezTo>
                      <a:pt x="0" y="582"/>
                      <a:pt x="337" y="874"/>
                      <a:pt x="706" y="874"/>
                    </a:cubicBezTo>
                    <a:cubicBezTo>
                      <a:pt x="823" y="874"/>
                      <a:pt x="944" y="844"/>
                      <a:pt x="1058" y="779"/>
                    </a:cubicBezTo>
                    <a:lnTo>
                      <a:pt x="1067" y="779"/>
                    </a:lnTo>
                    <a:cubicBezTo>
                      <a:pt x="1279" y="654"/>
                      <a:pt x="1414" y="424"/>
                      <a:pt x="1414" y="183"/>
                    </a:cubicBezTo>
                    <a:lnTo>
                      <a:pt x="1414" y="10"/>
                    </a:lnTo>
                    <a:lnTo>
                      <a:pt x="141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39" name="Google Shape;539;p34"/>
              <p:cNvSpPr/>
              <p:nvPr/>
            </p:nvSpPr>
            <p:spPr>
              <a:xfrm>
                <a:off x="1512341" y="2660959"/>
                <a:ext cx="18110" cy="20122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70" extrusionOk="0">
                    <a:moveTo>
                      <a:pt x="0" y="0"/>
                    </a:moveTo>
                    <a:lnTo>
                      <a:pt x="0" y="173"/>
                    </a:lnTo>
                    <a:cubicBezTo>
                      <a:pt x="0" y="414"/>
                      <a:pt x="135" y="644"/>
                      <a:pt x="346" y="769"/>
                    </a:cubicBezTo>
                    <a:cubicBezTo>
                      <a:pt x="558" y="644"/>
                      <a:pt x="693" y="414"/>
                      <a:pt x="693" y="173"/>
                    </a:cubicBezTo>
                    <a:lnTo>
                      <a:pt x="69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40" name="Google Shape;540;p34"/>
              <p:cNvSpPr/>
              <p:nvPr/>
            </p:nvSpPr>
            <p:spPr>
              <a:xfrm>
                <a:off x="1433290" y="2489556"/>
                <a:ext cx="153711" cy="173180"/>
              </a:xfrm>
              <a:custGeom>
                <a:avLst/>
                <a:gdLst/>
                <a:ahLst/>
                <a:cxnLst/>
                <a:rect l="l" t="t" r="r" b="b"/>
                <a:pathLst>
                  <a:path w="5882" h="6627" extrusionOk="0">
                    <a:moveTo>
                      <a:pt x="3006" y="0"/>
                    </a:moveTo>
                    <a:cubicBezTo>
                      <a:pt x="978" y="0"/>
                      <a:pt x="1" y="2504"/>
                      <a:pt x="1515" y="3876"/>
                    </a:cubicBezTo>
                    <a:cubicBezTo>
                      <a:pt x="1785" y="4126"/>
                      <a:pt x="1939" y="4482"/>
                      <a:pt x="1939" y="4857"/>
                    </a:cubicBezTo>
                    <a:lnTo>
                      <a:pt x="1939" y="6251"/>
                    </a:lnTo>
                    <a:cubicBezTo>
                      <a:pt x="1939" y="6347"/>
                      <a:pt x="1977" y="6444"/>
                      <a:pt x="2044" y="6521"/>
                    </a:cubicBezTo>
                    <a:cubicBezTo>
                      <a:pt x="2064" y="6530"/>
                      <a:pt x="2073" y="6540"/>
                      <a:pt x="2092" y="6549"/>
                    </a:cubicBezTo>
                    <a:lnTo>
                      <a:pt x="2121" y="6569"/>
                    </a:lnTo>
                    <a:cubicBezTo>
                      <a:pt x="2179" y="6607"/>
                      <a:pt x="2246" y="6626"/>
                      <a:pt x="2314" y="6626"/>
                    </a:cubicBezTo>
                    <a:lnTo>
                      <a:pt x="3698" y="6626"/>
                    </a:lnTo>
                    <a:cubicBezTo>
                      <a:pt x="3775" y="6626"/>
                      <a:pt x="3843" y="6607"/>
                      <a:pt x="3900" y="6569"/>
                    </a:cubicBezTo>
                    <a:lnTo>
                      <a:pt x="3929" y="6549"/>
                    </a:lnTo>
                    <a:cubicBezTo>
                      <a:pt x="3948" y="6540"/>
                      <a:pt x="3958" y="6530"/>
                      <a:pt x="3968" y="6521"/>
                    </a:cubicBezTo>
                    <a:cubicBezTo>
                      <a:pt x="4045" y="6444"/>
                      <a:pt x="4083" y="6347"/>
                      <a:pt x="4083" y="6251"/>
                    </a:cubicBezTo>
                    <a:lnTo>
                      <a:pt x="4083" y="4847"/>
                    </a:lnTo>
                    <a:cubicBezTo>
                      <a:pt x="4083" y="4472"/>
                      <a:pt x="4246" y="4117"/>
                      <a:pt x="4525" y="3867"/>
                    </a:cubicBezTo>
                    <a:cubicBezTo>
                      <a:pt x="5881" y="2616"/>
                      <a:pt x="5218" y="357"/>
                      <a:pt x="3400" y="30"/>
                    </a:cubicBezTo>
                    <a:lnTo>
                      <a:pt x="3352" y="20"/>
                    </a:lnTo>
                    <a:cubicBezTo>
                      <a:pt x="3256" y="11"/>
                      <a:pt x="3160" y="1"/>
                      <a:pt x="3064" y="1"/>
                    </a:cubicBezTo>
                    <a:cubicBezTo>
                      <a:pt x="3044" y="0"/>
                      <a:pt x="3025" y="0"/>
                      <a:pt x="300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41" name="Google Shape;541;p34"/>
              <p:cNvSpPr/>
              <p:nvPr/>
            </p:nvSpPr>
            <p:spPr>
              <a:xfrm>
                <a:off x="1457306" y="2490314"/>
                <a:ext cx="129434" cy="172422"/>
              </a:xfrm>
              <a:custGeom>
                <a:avLst/>
                <a:gdLst/>
                <a:ahLst/>
                <a:cxnLst/>
                <a:rect l="l" t="t" r="r" b="b"/>
                <a:pathLst>
                  <a:path w="4953" h="6598" extrusionOk="0">
                    <a:moveTo>
                      <a:pt x="2472" y="1"/>
                    </a:moveTo>
                    <a:cubicBezTo>
                      <a:pt x="654" y="328"/>
                      <a:pt x="0" y="2607"/>
                      <a:pt x="1366" y="3847"/>
                    </a:cubicBezTo>
                    <a:cubicBezTo>
                      <a:pt x="1645" y="4097"/>
                      <a:pt x="1798" y="4453"/>
                      <a:pt x="1798" y="4828"/>
                    </a:cubicBezTo>
                    <a:lnTo>
                      <a:pt x="1798" y="6222"/>
                    </a:lnTo>
                    <a:cubicBezTo>
                      <a:pt x="1789" y="6428"/>
                      <a:pt x="1962" y="6598"/>
                      <a:pt x="2166" y="6598"/>
                    </a:cubicBezTo>
                    <a:cubicBezTo>
                      <a:pt x="2172" y="6598"/>
                      <a:pt x="2178" y="6598"/>
                      <a:pt x="2183" y="6597"/>
                    </a:cubicBezTo>
                    <a:lnTo>
                      <a:pt x="2779" y="6597"/>
                    </a:lnTo>
                    <a:cubicBezTo>
                      <a:pt x="2991" y="6597"/>
                      <a:pt x="3164" y="6424"/>
                      <a:pt x="3164" y="6222"/>
                    </a:cubicBezTo>
                    <a:lnTo>
                      <a:pt x="3164" y="4818"/>
                    </a:lnTo>
                    <a:cubicBezTo>
                      <a:pt x="3164" y="4443"/>
                      <a:pt x="3327" y="4088"/>
                      <a:pt x="3606" y="3838"/>
                    </a:cubicBezTo>
                    <a:lnTo>
                      <a:pt x="3597" y="3838"/>
                    </a:lnTo>
                    <a:cubicBezTo>
                      <a:pt x="4953" y="2587"/>
                      <a:pt x="4289" y="328"/>
                      <a:pt x="24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42" name="Google Shape;542;p34"/>
              <p:cNvSpPr/>
              <p:nvPr/>
            </p:nvSpPr>
            <p:spPr>
              <a:xfrm>
                <a:off x="1469876" y="2523502"/>
                <a:ext cx="79417" cy="95253"/>
              </a:xfrm>
              <a:custGeom>
                <a:avLst/>
                <a:gdLst/>
                <a:ahLst/>
                <a:cxnLst/>
                <a:rect l="l" t="t" r="r" b="b"/>
                <a:pathLst>
                  <a:path w="3039" h="3645" extrusionOk="0">
                    <a:moveTo>
                      <a:pt x="837" y="423"/>
                    </a:moveTo>
                    <a:cubicBezTo>
                      <a:pt x="933" y="423"/>
                      <a:pt x="1010" y="510"/>
                      <a:pt x="1010" y="606"/>
                    </a:cubicBezTo>
                    <a:lnTo>
                      <a:pt x="1010" y="779"/>
                    </a:lnTo>
                    <a:lnTo>
                      <a:pt x="1010" y="789"/>
                    </a:lnTo>
                    <a:lnTo>
                      <a:pt x="798" y="789"/>
                    </a:lnTo>
                    <a:cubicBezTo>
                      <a:pt x="558" y="789"/>
                      <a:pt x="558" y="423"/>
                      <a:pt x="798" y="423"/>
                    </a:cubicBezTo>
                    <a:close/>
                    <a:moveTo>
                      <a:pt x="2423" y="433"/>
                    </a:moveTo>
                    <a:cubicBezTo>
                      <a:pt x="2654" y="433"/>
                      <a:pt x="2654" y="789"/>
                      <a:pt x="2423" y="789"/>
                    </a:cubicBezTo>
                    <a:lnTo>
                      <a:pt x="2212" y="789"/>
                    </a:lnTo>
                    <a:lnTo>
                      <a:pt x="2212" y="606"/>
                    </a:lnTo>
                    <a:cubicBezTo>
                      <a:pt x="2212" y="510"/>
                      <a:pt x="2289" y="433"/>
                      <a:pt x="2385" y="433"/>
                    </a:cubicBezTo>
                    <a:close/>
                    <a:moveTo>
                      <a:pt x="817" y="0"/>
                    </a:moveTo>
                    <a:cubicBezTo>
                      <a:pt x="0" y="0"/>
                      <a:pt x="0" y="1221"/>
                      <a:pt x="817" y="1221"/>
                    </a:cubicBezTo>
                    <a:lnTo>
                      <a:pt x="1019" y="1221"/>
                    </a:lnTo>
                    <a:lnTo>
                      <a:pt x="1019" y="3635"/>
                    </a:lnTo>
                    <a:lnTo>
                      <a:pt x="1452" y="3635"/>
                    </a:lnTo>
                    <a:lnTo>
                      <a:pt x="1452" y="1221"/>
                    </a:lnTo>
                    <a:lnTo>
                      <a:pt x="1789" y="1221"/>
                    </a:lnTo>
                    <a:lnTo>
                      <a:pt x="1789" y="3645"/>
                    </a:lnTo>
                    <a:lnTo>
                      <a:pt x="2221" y="3645"/>
                    </a:lnTo>
                    <a:lnTo>
                      <a:pt x="2221" y="1221"/>
                    </a:lnTo>
                    <a:lnTo>
                      <a:pt x="2433" y="1221"/>
                    </a:lnTo>
                    <a:cubicBezTo>
                      <a:pt x="2760" y="1221"/>
                      <a:pt x="3039" y="952"/>
                      <a:pt x="3039" y="615"/>
                    </a:cubicBezTo>
                    <a:cubicBezTo>
                      <a:pt x="3039" y="279"/>
                      <a:pt x="2760" y="10"/>
                      <a:pt x="2433" y="10"/>
                    </a:cubicBezTo>
                    <a:lnTo>
                      <a:pt x="2414" y="0"/>
                    </a:lnTo>
                    <a:lnTo>
                      <a:pt x="2385" y="0"/>
                    </a:lnTo>
                    <a:cubicBezTo>
                      <a:pt x="2058" y="10"/>
                      <a:pt x="1789" y="269"/>
                      <a:pt x="1789" y="606"/>
                    </a:cubicBezTo>
                    <a:lnTo>
                      <a:pt x="1789" y="779"/>
                    </a:lnTo>
                    <a:lnTo>
                      <a:pt x="1442" y="779"/>
                    </a:lnTo>
                    <a:lnTo>
                      <a:pt x="1442" y="606"/>
                    </a:lnTo>
                    <a:cubicBezTo>
                      <a:pt x="1442" y="269"/>
                      <a:pt x="1173" y="10"/>
                      <a:pt x="84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45" name="Google Shape;545;p34"/>
              <p:cNvSpPr/>
              <p:nvPr/>
            </p:nvSpPr>
            <p:spPr>
              <a:xfrm>
                <a:off x="1506304" y="2449599"/>
                <a:ext cx="11342" cy="26498"/>
              </a:xfrm>
              <a:custGeom>
                <a:avLst/>
                <a:gdLst/>
                <a:ahLst/>
                <a:cxnLst/>
                <a:rect l="l" t="t" r="r" b="b"/>
                <a:pathLst>
                  <a:path w="434" h="1014" extrusionOk="0">
                    <a:moveTo>
                      <a:pt x="212" y="1"/>
                    </a:moveTo>
                    <a:cubicBezTo>
                      <a:pt x="97" y="1"/>
                      <a:pt x="0" y="97"/>
                      <a:pt x="0" y="213"/>
                    </a:cubicBezTo>
                    <a:lnTo>
                      <a:pt x="0" y="818"/>
                    </a:lnTo>
                    <a:cubicBezTo>
                      <a:pt x="10" y="948"/>
                      <a:pt x="113" y="1013"/>
                      <a:pt x="217" y="1013"/>
                    </a:cubicBezTo>
                    <a:cubicBezTo>
                      <a:pt x="320" y="1013"/>
                      <a:pt x="424" y="948"/>
                      <a:pt x="433" y="818"/>
                    </a:cubicBezTo>
                    <a:lnTo>
                      <a:pt x="433" y="213"/>
                    </a:lnTo>
                    <a:cubicBezTo>
                      <a:pt x="433" y="97"/>
                      <a:pt x="337" y="1"/>
                      <a:pt x="2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46" name="Google Shape;546;p34"/>
              <p:cNvSpPr/>
              <p:nvPr/>
            </p:nvSpPr>
            <p:spPr>
              <a:xfrm>
                <a:off x="1457228" y="2461176"/>
                <a:ext cx="23624" cy="25897"/>
              </a:xfrm>
              <a:custGeom>
                <a:avLst/>
                <a:gdLst/>
                <a:ahLst/>
                <a:cxnLst/>
                <a:rect l="l" t="t" r="r" b="b"/>
                <a:pathLst>
                  <a:path w="904" h="991" extrusionOk="0">
                    <a:moveTo>
                      <a:pt x="302" y="1"/>
                    </a:moveTo>
                    <a:cubicBezTo>
                      <a:pt x="151" y="1"/>
                      <a:pt x="0" y="169"/>
                      <a:pt x="119" y="346"/>
                    </a:cubicBezTo>
                    <a:lnTo>
                      <a:pt x="417" y="866"/>
                    </a:lnTo>
                    <a:cubicBezTo>
                      <a:pt x="459" y="954"/>
                      <a:pt x="529" y="990"/>
                      <a:pt x="599" y="990"/>
                    </a:cubicBezTo>
                    <a:cubicBezTo>
                      <a:pt x="750" y="990"/>
                      <a:pt x="903" y="822"/>
                      <a:pt x="792" y="645"/>
                    </a:cubicBezTo>
                    <a:lnTo>
                      <a:pt x="484" y="125"/>
                    </a:lnTo>
                    <a:cubicBezTo>
                      <a:pt x="441" y="37"/>
                      <a:pt x="372" y="1"/>
                      <a:pt x="30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47" name="Google Shape;547;p34"/>
              <p:cNvSpPr/>
              <p:nvPr/>
            </p:nvSpPr>
            <p:spPr>
              <a:xfrm>
                <a:off x="1422680" y="2495723"/>
                <a:ext cx="29295" cy="18868"/>
              </a:xfrm>
              <a:custGeom>
                <a:avLst/>
                <a:gdLst/>
                <a:ahLst/>
                <a:cxnLst/>
                <a:rect l="l" t="t" r="r" b="b"/>
                <a:pathLst>
                  <a:path w="1121" h="722" extrusionOk="0">
                    <a:moveTo>
                      <a:pt x="313" y="1"/>
                    </a:moveTo>
                    <a:cubicBezTo>
                      <a:pt x="123" y="1"/>
                      <a:pt x="1" y="268"/>
                      <a:pt x="191" y="400"/>
                    </a:cubicBezTo>
                    <a:lnTo>
                      <a:pt x="719" y="698"/>
                    </a:lnTo>
                    <a:cubicBezTo>
                      <a:pt x="752" y="714"/>
                      <a:pt x="784" y="721"/>
                      <a:pt x="815" y="721"/>
                    </a:cubicBezTo>
                    <a:cubicBezTo>
                      <a:pt x="999" y="721"/>
                      <a:pt x="1121" y="456"/>
                      <a:pt x="931" y="332"/>
                    </a:cubicBezTo>
                    <a:lnTo>
                      <a:pt x="412" y="25"/>
                    </a:lnTo>
                    <a:cubicBezTo>
                      <a:pt x="378" y="8"/>
                      <a:pt x="344" y="1"/>
                      <a:pt x="31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50" name="Google Shape;550;p34"/>
              <p:cNvSpPr/>
              <p:nvPr/>
            </p:nvSpPr>
            <p:spPr>
              <a:xfrm>
                <a:off x="1571139" y="2496742"/>
                <a:ext cx="30183" cy="19234"/>
              </a:xfrm>
              <a:custGeom>
                <a:avLst/>
                <a:gdLst/>
                <a:ahLst/>
                <a:cxnLst/>
                <a:rect l="l" t="t" r="r" b="b"/>
                <a:pathLst>
                  <a:path w="1155" h="736" extrusionOk="0">
                    <a:moveTo>
                      <a:pt x="837" y="1"/>
                    </a:moveTo>
                    <a:cubicBezTo>
                      <a:pt x="797" y="1"/>
                      <a:pt x="755" y="14"/>
                      <a:pt x="712" y="43"/>
                    </a:cubicBezTo>
                    <a:lnTo>
                      <a:pt x="193" y="341"/>
                    </a:lnTo>
                    <a:cubicBezTo>
                      <a:pt x="0" y="447"/>
                      <a:pt x="77" y="736"/>
                      <a:pt x="298" y="736"/>
                    </a:cubicBezTo>
                    <a:cubicBezTo>
                      <a:pt x="337" y="736"/>
                      <a:pt x="375" y="726"/>
                      <a:pt x="404" y="707"/>
                    </a:cubicBezTo>
                    <a:lnTo>
                      <a:pt x="923" y="409"/>
                    </a:lnTo>
                    <a:cubicBezTo>
                      <a:pt x="1155" y="297"/>
                      <a:pt x="1029" y="1"/>
                      <a:pt x="83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51" name="Google Shape;551;p34"/>
              <p:cNvSpPr/>
              <p:nvPr/>
            </p:nvSpPr>
            <p:spPr>
              <a:xfrm>
                <a:off x="1542655" y="2462483"/>
                <a:ext cx="22213" cy="25349"/>
              </a:xfrm>
              <a:custGeom>
                <a:avLst/>
                <a:gdLst/>
                <a:ahLst/>
                <a:cxnLst/>
                <a:rect l="l" t="t" r="r" b="b"/>
                <a:pathLst>
                  <a:path w="850" h="970" extrusionOk="0">
                    <a:moveTo>
                      <a:pt x="611" y="0"/>
                    </a:moveTo>
                    <a:cubicBezTo>
                      <a:pt x="536" y="0"/>
                      <a:pt x="466" y="39"/>
                      <a:pt x="427" y="104"/>
                    </a:cubicBezTo>
                    <a:lnTo>
                      <a:pt x="119" y="623"/>
                    </a:lnTo>
                    <a:cubicBezTo>
                      <a:pt x="1" y="801"/>
                      <a:pt x="156" y="969"/>
                      <a:pt x="310" y="969"/>
                    </a:cubicBezTo>
                    <a:cubicBezTo>
                      <a:pt x="381" y="969"/>
                      <a:pt x="452" y="933"/>
                      <a:pt x="494" y="845"/>
                    </a:cubicBezTo>
                    <a:lnTo>
                      <a:pt x="792" y="325"/>
                    </a:lnTo>
                    <a:cubicBezTo>
                      <a:pt x="850" y="220"/>
                      <a:pt x="821" y="85"/>
                      <a:pt x="715" y="27"/>
                    </a:cubicBezTo>
                    <a:cubicBezTo>
                      <a:pt x="681" y="9"/>
                      <a:pt x="646" y="0"/>
                      <a:pt x="6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52" name="Google Shape;552;p34"/>
              <p:cNvSpPr/>
              <p:nvPr/>
            </p:nvSpPr>
            <p:spPr>
              <a:xfrm>
                <a:off x="1496243" y="2594112"/>
                <a:ext cx="8075" cy="24382"/>
              </a:xfrm>
              <a:custGeom>
                <a:avLst/>
                <a:gdLst/>
                <a:ahLst/>
                <a:cxnLst/>
                <a:rect l="l" t="t" r="r" b="b"/>
                <a:pathLst>
                  <a:path w="309" h="933" extrusionOk="0">
                    <a:moveTo>
                      <a:pt x="1" y="0"/>
                    </a:moveTo>
                    <a:lnTo>
                      <a:pt x="1" y="933"/>
                    </a:lnTo>
                    <a:lnTo>
                      <a:pt x="308" y="933"/>
                    </a:lnTo>
                    <a:lnTo>
                      <a:pt x="308" y="856"/>
                    </a:lnTo>
                    <a:cubicBezTo>
                      <a:pt x="308" y="539"/>
                      <a:pt x="203" y="241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53" name="Google Shape;553;p34"/>
              <p:cNvSpPr/>
              <p:nvPr/>
            </p:nvSpPr>
            <p:spPr>
              <a:xfrm>
                <a:off x="1483935" y="2618468"/>
                <a:ext cx="56054" cy="22160"/>
              </a:xfrm>
              <a:custGeom>
                <a:avLst/>
                <a:gdLst/>
                <a:ahLst/>
                <a:cxnLst/>
                <a:rect l="l" t="t" r="r" b="b"/>
                <a:pathLst>
                  <a:path w="2145" h="848" extrusionOk="0">
                    <a:moveTo>
                      <a:pt x="1" y="1"/>
                    </a:moveTo>
                    <a:lnTo>
                      <a:pt x="1" y="847"/>
                    </a:lnTo>
                    <a:lnTo>
                      <a:pt x="2145" y="847"/>
                    </a:lnTo>
                    <a:lnTo>
                      <a:pt x="214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54" name="Google Shape;554;p34"/>
              <p:cNvSpPr/>
              <p:nvPr/>
            </p:nvSpPr>
            <p:spPr>
              <a:xfrm>
                <a:off x="1483935" y="2640602"/>
                <a:ext cx="56054" cy="22134"/>
              </a:xfrm>
              <a:custGeom>
                <a:avLst/>
                <a:gdLst/>
                <a:ahLst/>
                <a:cxnLst/>
                <a:rect l="l" t="t" r="r" b="b"/>
                <a:pathLst>
                  <a:path w="2145" h="847" extrusionOk="0">
                    <a:moveTo>
                      <a:pt x="1" y="0"/>
                    </a:moveTo>
                    <a:lnTo>
                      <a:pt x="1" y="471"/>
                    </a:lnTo>
                    <a:cubicBezTo>
                      <a:pt x="1" y="567"/>
                      <a:pt x="39" y="664"/>
                      <a:pt x="106" y="741"/>
                    </a:cubicBezTo>
                    <a:cubicBezTo>
                      <a:pt x="126" y="750"/>
                      <a:pt x="135" y="760"/>
                      <a:pt x="154" y="769"/>
                    </a:cubicBezTo>
                    <a:lnTo>
                      <a:pt x="183" y="789"/>
                    </a:lnTo>
                    <a:cubicBezTo>
                      <a:pt x="241" y="827"/>
                      <a:pt x="308" y="846"/>
                      <a:pt x="376" y="846"/>
                    </a:cubicBezTo>
                    <a:lnTo>
                      <a:pt x="1760" y="846"/>
                    </a:lnTo>
                    <a:cubicBezTo>
                      <a:pt x="1837" y="846"/>
                      <a:pt x="1905" y="827"/>
                      <a:pt x="1962" y="789"/>
                    </a:cubicBezTo>
                    <a:lnTo>
                      <a:pt x="1991" y="769"/>
                    </a:lnTo>
                    <a:cubicBezTo>
                      <a:pt x="2010" y="760"/>
                      <a:pt x="2020" y="750"/>
                      <a:pt x="2030" y="741"/>
                    </a:cubicBezTo>
                    <a:cubicBezTo>
                      <a:pt x="2107" y="664"/>
                      <a:pt x="2145" y="567"/>
                      <a:pt x="2145" y="471"/>
                    </a:cubicBezTo>
                    <a:lnTo>
                      <a:pt x="214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55" name="Google Shape;555;p34"/>
              <p:cNvSpPr/>
              <p:nvPr/>
            </p:nvSpPr>
            <p:spPr>
              <a:xfrm>
                <a:off x="1504292" y="2618468"/>
                <a:ext cx="35697" cy="22160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848" extrusionOk="0">
                    <a:moveTo>
                      <a:pt x="0" y="1"/>
                    </a:moveTo>
                    <a:lnTo>
                      <a:pt x="0" y="847"/>
                    </a:lnTo>
                    <a:lnTo>
                      <a:pt x="1366" y="847"/>
                    </a:lnTo>
                    <a:lnTo>
                      <a:pt x="1366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556" name="Google Shape;556;p34"/>
              <p:cNvSpPr/>
              <p:nvPr/>
            </p:nvSpPr>
            <p:spPr>
              <a:xfrm>
                <a:off x="1504031" y="2640602"/>
                <a:ext cx="35958" cy="22134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847" extrusionOk="0">
                    <a:moveTo>
                      <a:pt x="10" y="0"/>
                    </a:moveTo>
                    <a:lnTo>
                      <a:pt x="10" y="471"/>
                    </a:lnTo>
                    <a:cubicBezTo>
                      <a:pt x="1" y="683"/>
                      <a:pt x="184" y="846"/>
                      <a:pt x="395" y="846"/>
                    </a:cubicBezTo>
                    <a:lnTo>
                      <a:pt x="991" y="846"/>
                    </a:lnTo>
                    <a:cubicBezTo>
                      <a:pt x="1068" y="846"/>
                      <a:pt x="1136" y="827"/>
                      <a:pt x="1193" y="789"/>
                    </a:cubicBezTo>
                    <a:lnTo>
                      <a:pt x="1222" y="769"/>
                    </a:lnTo>
                    <a:cubicBezTo>
                      <a:pt x="1241" y="760"/>
                      <a:pt x="1251" y="750"/>
                      <a:pt x="1261" y="741"/>
                    </a:cubicBezTo>
                    <a:cubicBezTo>
                      <a:pt x="1338" y="664"/>
                      <a:pt x="1376" y="567"/>
                      <a:pt x="1376" y="471"/>
                    </a:cubicBezTo>
                    <a:lnTo>
                      <a:pt x="137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sp>
          <p:nvSpPr>
            <p:cNvPr id="74" name="Google Shape;543;p34"/>
            <p:cNvSpPr/>
            <p:nvPr/>
          </p:nvSpPr>
          <p:spPr>
            <a:xfrm>
              <a:off x="6219530" y="2774417"/>
              <a:ext cx="159243" cy="102201"/>
            </a:xfrm>
            <a:custGeom>
              <a:avLst/>
              <a:gdLst/>
              <a:ahLst/>
              <a:cxnLst/>
              <a:rect l="l" t="t" r="r" b="b"/>
              <a:pathLst>
                <a:path w="1153" h="740" extrusionOk="0">
                  <a:moveTo>
                    <a:pt x="850" y="1"/>
                  </a:moveTo>
                  <a:cubicBezTo>
                    <a:pt x="819" y="1"/>
                    <a:pt x="786" y="8"/>
                    <a:pt x="752" y="25"/>
                  </a:cubicBezTo>
                  <a:lnTo>
                    <a:pt x="232" y="323"/>
                  </a:lnTo>
                  <a:cubicBezTo>
                    <a:pt x="0" y="435"/>
                    <a:pt x="121" y="739"/>
                    <a:pt x="317" y="739"/>
                  </a:cubicBezTo>
                  <a:cubicBezTo>
                    <a:pt x="357" y="739"/>
                    <a:pt x="400" y="727"/>
                    <a:pt x="444" y="698"/>
                  </a:cubicBezTo>
                  <a:lnTo>
                    <a:pt x="963" y="400"/>
                  </a:lnTo>
                  <a:cubicBezTo>
                    <a:pt x="1153" y="268"/>
                    <a:pt x="1038" y="1"/>
                    <a:pt x="8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547;p34"/>
            <p:cNvSpPr/>
            <p:nvPr/>
          </p:nvSpPr>
          <p:spPr>
            <a:xfrm>
              <a:off x="6226192" y="2521965"/>
              <a:ext cx="154824" cy="99718"/>
            </a:xfrm>
            <a:custGeom>
              <a:avLst/>
              <a:gdLst/>
              <a:ahLst/>
              <a:cxnLst/>
              <a:rect l="l" t="t" r="r" b="b"/>
              <a:pathLst>
                <a:path w="1121" h="722" extrusionOk="0">
                  <a:moveTo>
                    <a:pt x="313" y="1"/>
                  </a:moveTo>
                  <a:cubicBezTo>
                    <a:pt x="123" y="1"/>
                    <a:pt x="1" y="268"/>
                    <a:pt x="191" y="400"/>
                  </a:cubicBezTo>
                  <a:lnTo>
                    <a:pt x="719" y="698"/>
                  </a:lnTo>
                  <a:cubicBezTo>
                    <a:pt x="752" y="714"/>
                    <a:pt x="784" y="721"/>
                    <a:pt x="815" y="721"/>
                  </a:cubicBezTo>
                  <a:cubicBezTo>
                    <a:pt x="999" y="721"/>
                    <a:pt x="1121" y="456"/>
                    <a:pt x="931" y="332"/>
                  </a:cubicBezTo>
                  <a:lnTo>
                    <a:pt x="412" y="25"/>
                  </a:lnTo>
                  <a:cubicBezTo>
                    <a:pt x="378" y="8"/>
                    <a:pt x="344" y="1"/>
                    <a:pt x="3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548;p34"/>
            <p:cNvSpPr/>
            <p:nvPr/>
          </p:nvSpPr>
          <p:spPr>
            <a:xfrm>
              <a:off x="6193702" y="2677480"/>
              <a:ext cx="148884" cy="59800"/>
            </a:xfrm>
            <a:custGeom>
              <a:avLst/>
              <a:gdLst/>
              <a:ahLst/>
              <a:cxnLst/>
              <a:rect l="l" t="t" r="r" b="b"/>
              <a:pathLst>
                <a:path w="1078" h="433" extrusionOk="0">
                  <a:moveTo>
                    <a:pt x="260" y="0"/>
                  </a:moveTo>
                  <a:cubicBezTo>
                    <a:pt x="0" y="20"/>
                    <a:pt x="0" y="404"/>
                    <a:pt x="260" y="433"/>
                  </a:cubicBezTo>
                  <a:lnTo>
                    <a:pt x="866" y="433"/>
                  </a:lnTo>
                  <a:cubicBezTo>
                    <a:pt x="981" y="433"/>
                    <a:pt x="1077" y="337"/>
                    <a:pt x="1077" y="212"/>
                  </a:cubicBezTo>
                  <a:cubicBezTo>
                    <a:pt x="1077" y="96"/>
                    <a:pt x="981" y="0"/>
                    <a:pt x="8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pic>
        <p:nvPicPr>
          <p:cNvPr id="78" name="Picture 4" descr="W:\企劃室\03美編資料\01視覺CI\LOGO\logo png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883" y="415830"/>
            <a:ext cx="782589" cy="82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Google Shape;378;p28"/>
          <p:cNvSpPr txBox="1">
            <a:spLocks/>
          </p:cNvSpPr>
          <p:nvPr/>
        </p:nvSpPr>
        <p:spPr>
          <a:xfrm>
            <a:off x="2988111" y="268555"/>
            <a:ext cx="6367855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SzPts val="35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pPr algn="l">
              <a:buClrTx/>
              <a:buFontTx/>
            </a:pPr>
            <a:r>
              <a:rPr lang="zh-TW" altLang="en-US" sz="3733" b="1">
                <a:latin typeface="微軟正黑體" pitchFamily="34" charset="-120"/>
                <a:ea typeface="微軟正黑體" pitchFamily="34" charset="-120"/>
              </a:rPr>
              <a:t>格蘭英語國際菁英培育計畫</a:t>
            </a:r>
            <a:endParaRPr lang="zh-TW" altLang="en-US" sz="3733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7" name="Google Shape;379;p28"/>
          <p:cNvSpPr txBox="1">
            <a:spLocks/>
          </p:cNvSpPr>
          <p:nvPr/>
        </p:nvSpPr>
        <p:spPr>
          <a:xfrm>
            <a:off x="2472764" y="790662"/>
            <a:ext cx="7060637" cy="99760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342900" lvl="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ctr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ctr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ctr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ctr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ctr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ctr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ctr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</a:pPr>
            <a:r>
              <a:rPr lang="zh-TW" altLang="en-US" sz="16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透過聽說讀寫及多元跨領域英語應用，導入格蘭全方位學習課程，結合各種專業學科教師，打造出</a:t>
            </a:r>
            <a:r>
              <a:rPr lang="en-US" altLang="zh-TW" sz="16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21</a:t>
            </a:r>
            <a:r>
              <a:rPr lang="zh-TW" altLang="en-US" sz="16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世紀優秀菁英主人翁。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1042925" y="4012158"/>
            <a:ext cx="371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763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" grpId="0" build="p"/>
      <p:bldP spid="514" grpId="0" build="p"/>
      <p:bldP spid="515" grpId="0" build="p"/>
      <p:bldP spid="516" grpId="0" build="p"/>
      <p:bldP spid="517" grpId="0" build="p"/>
      <p:bldP spid="511" grpId="0" build="p"/>
      <p:bldP spid="518" grpId="0" build="p"/>
      <p:bldP spid="519" grpId="0" build="p"/>
      <p:bldP spid="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6" descr="A:\企劃室\06活動行銷\2023\2023菁訓\國際班PPT版型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7"/>
            <a:ext cx="12192000" cy="686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28" name="Google Shape;828;p46"/>
          <p:cNvGraphicFramePr/>
          <p:nvPr>
            <p:extLst>
              <p:ext uri="{D42A27DB-BD31-4B8C-83A1-F6EECF244321}">
                <p14:modId xmlns:p14="http://schemas.microsoft.com/office/powerpoint/2010/main" val="2378957133"/>
              </p:ext>
            </p:extLst>
          </p:nvPr>
        </p:nvGraphicFramePr>
        <p:xfrm>
          <a:off x="1073323" y="1993281"/>
          <a:ext cx="10163757" cy="376104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023303"/>
                <a:gridCol w="1985013"/>
                <a:gridCol w="1919885"/>
                <a:gridCol w="1940203"/>
                <a:gridCol w="2295353"/>
              </a:tblGrid>
              <a:tr h="63348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100" b="1" dirty="0" smtClean="0">
                          <a:solidFill>
                            <a:schemeClr val="dk1"/>
                          </a:solidFill>
                          <a:latin typeface="+mn-lt"/>
                          <a:ea typeface="Abril Fatface"/>
                          <a:cs typeface="Abril Fatface"/>
                          <a:sym typeface="Abril Fatface"/>
                        </a:rPr>
                        <a:t>Day 1</a:t>
                      </a:r>
                      <a:endParaRPr sz="2100" b="1" dirty="0">
                        <a:solidFill>
                          <a:schemeClr val="dk1"/>
                        </a:solidFill>
                        <a:latin typeface="+mn-lt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100" b="1" dirty="0" smtClean="0">
                          <a:solidFill>
                            <a:schemeClr val="dk1"/>
                          </a:solidFill>
                          <a:latin typeface="+mn-lt"/>
                          <a:ea typeface="Abril Fatface"/>
                          <a:cs typeface="Abril Fatface"/>
                          <a:sym typeface="Abril Fatface"/>
                        </a:rPr>
                        <a:t>Day 2</a:t>
                      </a:r>
                      <a:endParaRPr lang="en-US" altLang="zh-TW" sz="2100" b="1" dirty="0">
                        <a:solidFill>
                          <a:schemeClr val="dk1"/>
                        </a:solidFill>
                        <a:latin typeface="+mn-lt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100" b="1" dirty="0" smtClean="0">
                          <a:solidFill>
                            <a:schemeClr val="dk1"/>
                          </a:solidFill>
                          <a:latin typeface="+mn-lt"/>
                          <a:ea typeface="Abril Fatface"/>
                          <a:cs typeface="Abril Fatface"/>
                          <a:sym typeface="Abril Fatface"/>
                        </a:rPr>
                        <a:t>Day 3</a:t>
                      </a:r>
                      <a:endParaRPr lang="en-US" altLang="zh-TW" sz="2100" b="1" dirty="0">
                        <a:solidFill>
                          <a:schemeClr val="dk1"/>
                        </a:solidFill>
                        <a:latin typeface="+mn-lt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100" b="1" dirty="0" smtClean="0">
                          <a:solidFill>
                            <a:schemeClr val="dk1"/>
                          </a:solidFill>
                          <a:latin typeface="+mn-lt"/>
                          <a:ea typeface="Abril Fatface"/>
                          <a:cs typeface="Abril Fatface"/>
                          <a:sym typeface="Abril Fatface"/>
                        </a:rPr>
                        <a:t>Day 4</a:t>
                      </a:r>
                      <a:endParaRPr lang="en-US" altLang="zh-TW" sz="2100" b="1" dirty="0">
                        <a:solidFill>
                          <a:schemeClr val="dk1"/>
                        </a:solidFill>
                        <a:latin typeface="+mn-lt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100" b="1" dirty="0" smtClean="0">
                          <a:solidFill>
                            <a:schemeClr val="dk1"/>
                          </a:solidFill>
                          <a:latin typeface="+mn-lt"/>
                          <a:ea typeface="Abril Fatface"/>
                          <a:cs typeface="Abril Fatface"/>
                          <a:sym typeface="Abril Fatface"/>
                        </a:rPr>
                        <a:t>Day 5</a:t>
                      </a:r>
                      <a:endParaRPr lang="en-US" altLang="zh-TW" sz="2100" b="1" dirty="0">
                        <a:solidFill>
                          <a:schemeClr val="dk1"/>
                        </a:solidFill>
                        <a:latin typeface="+mn-lt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</a:tr>
              <a:tr h="5212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English</a:t>
                      </a:r>
                      <a:r>
                        <a:rPr lang="en" sz="1500" baseline="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 </a:t>
                      </a:r>
                      <a:endParaRPr sz="1500" dirty="0">
                        <a:solidFill>
                          <a:schemeClr val="dk1"/>
                        </a:solidFill>
                        <a:latin typeface="Abril Fatface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 dirty="0" smtClean="0">
                          <a:solidFill>
                            <a:schemeClr val="dk1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      Foreign Teacher</a:t>
                      </a:r>
                      <a:endParaRPr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altLang="zh-TW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English</a:t>
                      </a:r>
                      <a:r>
                        <a:rPr lang="en" altLang="zh-TW" sz="1500" baseline="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 </a:t>
                      </a:r>
                      <a:endParaRPr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dirty="0" smtClean="0">
                          <a:solidFill>
                            <a:schemeClr val="dk1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STEAM Class</a:t>
                      </a:r>
                      <a:endParaRPr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 Foreign Teacher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</a:tr>
              <a:tr h="5212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English 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Abril Fatface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      Foreign Teacher</a:t>
                      </a:r>
                      <a:endParaRPr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altLang="zh-TW" sz="150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English</a:t>
                      </a:r>
                      <a:r>
                        <a:rPr lang="en" altLang="zh-TW" sz="1500" baseline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 </a:t>
                      </a:r>
                      <a:endParaRPr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STEAM Class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 Foreign Teacher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</a:tr>
              <a:tr h="521261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Exercise &amp;Practice</a:t>
                      </a:r>
                      <a:endParaRPr sz="1500" dirty="0">
                        <a:solidFill>
                          <a:schemeClr val="dk1"/>
                        </a:solidFill>
                        <a:latin typeface="Abril Fatface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Exercise &amp;Practice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Abril Fatface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Exercise &amp;Practice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Abril Fatface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Exercise &amp;Practice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Abril Fatface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dirty="0" smtClean="0">
                          <a:solidFill>
                            <a:schemeClr val="dk1"/>
                          </a:solidFill>
                          <a:latin typeface="Abril Fatface"/>
                          <a:ea typeface="Abril Fatface"/>
                          <a:cs typeface="Abril Fatface"/>
                          <a:sym typeface="Abril Fatface"/>
                        </a:rPr>
                        <a:t>Exercise &amp;Practice</a:t>
                      </a:r>
                      <a:endParaRPr lang="en-US" altLang="zh-TW" sz="1500" dirty="0">
                        <a:solidFill>
                          <a:schemeClr val="dk1"/>
                        </a:solidFill>
                        <a:latin typeface="Abril Fatface"/>
                        <a:ea typeface="Abril Fatface"/>
                        <a:cs typeface="Abril Fatface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</a:tr>
              <a:tr h="156378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15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0"/>
                          <a:ea typeface="Arial Unicode MS" panose="020B0604020202020204" pitchFamily="34" charset="-120"/>
                          <a:cs typeface="Arial Unicode MS" panose="020B0604020202020204" pitchFamily="34" charset="-120"/>
                          <a:sym typeface="Arial"/>
                        </a:rPr>
                        <a:t>Diversified class</a:t>
                      </a:r>
                      <a:endParaRPr sz="1500" dirty="0">
                        <a:solidFill>
                          <a:schemeClr val="dk1"/>
                        </a:solidFill>
                        <a:latin typeface="Arial Unicode MS" panose="020B0604020202020204" pitchFamily="34" charset="-120"/>
                        <a:ea typeface="Arial Unicode MS" panose="020B0604020202020204" pitchFamily="34" charset="-120"/>
                        <a:cs typeface="Arial Unicode MS" panose="020B0604020202020204" pitchFamily="34" charset="-120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15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0"/>
                          <a:ea typeface="Arial Unicode MS" panose="020B0604020202020204" pitchFamily="34" charset="-120"/>
                          <a:cs typeface="Arial Unicode MS" panose="020B0604020202020204" pitchFamily="34" charset="-120"/>
                          <a:sym typeface="Arial"/>
                        </a:rPr>
                        <a:t>Diversified class</a:t>
                      </a:r>
                      <a:endParaRPr lang="en-US" altLang="zh-TW" sz="1500" dirty="0" smtClean="0">
                        <a:solidFill>
                          <a:schemeClr val="dk1"/>
                        </a:solidFill>
                        <a:latin typeface="Arial Unicode MS" panose="020B0604020202020204" pitchFamily="34" charset="-120"/>
                        <a:ea typeface="Arial Unicode MS" panose="020B0604020202020204" pitchFamily="34" charset="-120"/>
                        <a:cs typeface="Arial Unicode MS" panose="020B0604020202020204" pitchFamily="34" charset="-120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15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0"/>
                          <a:ea typeface="Arial Unicode MS" panose="020B0604020202020204" pitchFamily="34" charset="-120"/>
                          <a:cs typeface="Arial Unicode MS" panose="020B0604020202020204" pitchFamily="34" charset="-120"/>
                          <a:sym typeface="Arial"/>
                        </a:rPr>
                        <a:t>Diversified class</a:t>
                      </a:r>
                      <a:endParaRPr lang="en-US" altLang="zh-TW" sz="1500" dirty="0" smtClean="0">
                        <a:solidFill>
                          <a:schemeClr val="dk1"/>
                        </a:solidFill>
                        <a:latin typeface="Arial Unicode MS" panose="020B0604020202020204" pitchFamily="34" charset="-120"/>
                        <a:ea typeface="Arial Unicode MS" panose="020B0604020202020204" pitchFamily="34" charset="-120"/>
                        <a:cs typeface="Arial Unicode MS" panose="020B0604020202020204" pitchFamily="34" charset="-120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15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0"/>
                          <a:ea typeface="Arial Unicode MS" panose="020B0604020202020204" pitchFamily="34" charset="-120"/>
                          <a:cs typeface="Arial Unicode MS" panose="020B0604020202020204" pitchFamily="34" charset="-120"/>
                          <a:sym typeface="Arial"/>
                        </a:rPr>
                        <a:t>Diversified class</a:t>
                      </a:r>
                      <a:endParaRPr lang="en-US" altLang="zh-TW" sz="1500" dirty="0" smtClean="0">
                        <a:solidFill>
                          <a:schemeClr val="dk1"/>
                        </a:solidFill>
                        <a:latin typeface="Arial Unicode MS" panose="020B0604020202020204" pitchFamily="34" charset="-120"/>
                        <a:ea typeface="Arial Unicode MS" panose="020B0604020202020204" pitchFamily="34" charset="-120"/>
                        <a:cs typeface="Arial Unicode MS" panose="020B0604020202020204" pitchFamily="34" charset="-120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15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0"/>
                          <a:ea typeface="Arial Unicode MS" panose="020B0604020202020204" pitchFamily="34" charset="-120"/>
                          <a:cs typeface="Arial Unicode MS" panose="020B0604020202020204" pitchFamily="34" charset="-120"/>
                          <a:sym typeface="Arial"/>
                        </a:rPr>
                        <a:t>Diversified class</a:t>
                      </a:r>
                      <a:endParaRPr lang="en-US" altLang="zh-TW" sz="1500" dirty="0" smtClean="0">
                        <a:solidFill>
                          <a:schemeClr val="dk1"/>
                        </a:solidFill>
                        <a:latin typeface="Arial Unicode MS" panose="020B0604020202020204" pitchFamily="34" charset="-120"/>
                        <a:ea typeface="Arial Unicode MS" panose="020B0604020202020204" pitchFamily="34" charset="-120"/>
                        <a:cs typeface="Arial Unicode MS" panose="020B0604020202020204" pitchFamily="34" charset="-120"/>
                        <a:sym typeface="Abril Fatface"/>
                      </a:endParaRPr>
                    </a:p>
                  </a:txBody>
                  <a:tcPr marL="110201" marR="110201" marT="110201" marB="110201" anchor="ctr">
                    <a:lnL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8" name="Google Shape;378;p28"/>
          <p:cNvSpPr txBox="1">
            <a:spLocks/>
          </p:cNvSpPr>
          <p:nvPr/>
        </p:nvSpPr>
        <p:spPr>
          <a:xfrm>
            <a:off x="1246170" y="539271"/>
            <a:ext cx="6367855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SzPts val="35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pPr algn="l"/>
            <a:r>
              <a:rPr lang="zh-TW" altLang="en-US" sz="3733" b="1" dirty="0">
                <a:latin typeface="微軟正黑體" pitchFamily="34" charset="-120"/>
                <a:ea typeface="微軟正黑體" pitchFamily="34" charset="-120"/>
              </a:rPr>
              <a:t>課程規劃</a:t>
            </a:r>
          </a:p>
        </p:txBody>
      </p:sp>
      <p:sp>
        <p:nvSpPr>
          <p:cNvPr id="69" name="五邊形 68"/>
          <p:cNvSpPr/>
          <p:nvPr/>
        </p:nvSpPr>
        <p:spPr>
          <a:xfrm>
            <a:off x="227109" y="516523"/>
            <a:ext cx="846215" cy="822207"/>
          </a:xfrm>
          <a:prstGeom prst="homePlate">
            <a:avLst>
              <a:gd name="adj" fmla="val 26249"/>
            </a:avLst>
          </a:prstGeom>
          <a:solidFill>
            <a:srgbClr val="1D4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pic>
        <p:nvPicPr>
          <p:cNvPr id="70" name="Picture 4" descr="W:\企劃室\03美編資料\01視覺CI\LOGO\logo png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883" y="415830"/>
            <a:ext cx="782589" cy="82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1"/>
          <a:stretch/>
        </p:blipFill>
        <p:spPr bwMode="auto">
          <a:xfrm>
            <a:off x="8062481" y="942549"/>
            <a:ext cx="1149915" cy="105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" b="6636"/>
          <a:stretch/>
        </p:blipFill>
        <p:spPr bwMode="auto">
          <a:xfrm>
            <a:off x="9226653" y="721864"/>
            <a:ext cx="1370112" cy="1270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矩形 22"/>
          <p:cNvSpPr/>
          <p:nvPr/>
        </p:nvSpPr>
        <p:spPr>
          <a:xfrm>
            <a:off x="1073323" y="1992846"/>
            <a:ext cx="10153919" cy="3753297"/>
          </a:xfrm>
          <a:prstGeom prst="rect">
            <a:avLst/>
          </a:prstGeom>
          <a:noFill/>
          <a:ln w="28575">
            <a:solidFill>
              <a:srgbClr val="1D44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</p:spTree>
    <p:extLst>
      <p:ext uri="{BB962C8B-B14F-4D97-AF65-F5344CB8AC3E}">
        <p14:creationId xmlns:p14="http://schemas.microsoft.com/office/powerpoint/2010/main" val="241953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8" descr="A:\企劃室\06活動行銷\2023\2023菁訓\國際班PPT版型 2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7"/>
            <a:ext cx="12192000" cy="686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67" name="Google Shape;467;p31"/>
          <p:cNvGraphicFramePr/>
          <p:nvPr>
            <p:extLst>
              <p:ext uri="{D42A27DB-BD31-4B8C-83A1-F6EECF244321}">
                <p14:modId xmlns:p14="http://schemas.microsoft.com/office/powerpoint/2010/main" val="4027814018"/>
              </p:ext>
            </p:extLst>
          </p:nvPr>
        </p:nvGraphicFramePr>
        <p:xfrm>
          <a:off x="1246169" y="1338732"/>
          <a:ext cx="8841738" cy="406847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286016"/>
                <a:gridCol w="7555722"/>
              </a:tblGrid>
              <a:tr h="95622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Day 1</a:t>
                      </a:r>
                      <a:endParaRPr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格蘭英語字母本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/</a:t>
                      </a: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發音本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/</a:t>
                      </a:r>
                      <a:endParaRPr lang="zh-TW" altLang="en-US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839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Day 2</a:t>
                      </a:r>
                      <a:endParaRPr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4"/>
                        </a:rPr>
                        <a:t>GRAM Tube/Tutor</a:t>
                      </a:r>
                      <a:endParaRPr sz="2400" b="1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73428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Day 3</a:t>
                      </a:r>
                      <a:endParaRPr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格蘭英語字母本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/</a:t>
                      </a: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發音本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/GRAM Elite Program</a:t>
                      </a:r>
                      <a:endParaRPr lang="zh-TW" altLang="en-US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6992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Day 4</a:t>
                      </a:r>
                      <a:endParaRPr lang="en-US" altLang="zh-TW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GRAM Elite Program</a:t>
                      </a:r>
                      <a:endParaRPr lang="zh-TW" altLang="en-US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839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Day 5</a:t>
                      </a:r>
                      <a:endParaRPr lang="en-US" altLang="zh-TW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Speak </a:t>
                      </a:r>
                      <a:r>
                        <a:rPr lang="en-US" altLang="zh-TW" sz="2400" b="1" dirty="0" err="1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Out,STEAM</a:t>
                      </a:r>
                      <a:r>
                        <a:rPr lang="en-US" altLang="zh-TW" sz="2400" b="1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 Project</a:t>
                      </a:r>
                      <a:r>
                        <a:rPr lang="en-US" altLang="zh-TW" sz="2400" b="1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(Songs/Fable) </a:t>
                      </a: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Google Shape;384;p28"/>
          <p:cNvSpPr/>
          <p:nvPr/>
        </p:nvSpPr>
        <p:spPr>
          <a:xfrm>
            <a:off x="11099842" y="612147"/>
            <a:ext cx="215833" cy="214787"/>
          </a:xfrm>
          <a:custGeom>
            <a:avLst/>
            <a:gdLst/>
            <a:ahLst/>
            <a:cxnLst/>
            <a:rect l="l" t="t" r="r" b="b"/>
            <a:pathLst>
              <a:path w="12585" h="12524" extrusionOk="0">
                <a:moveTo>
                  <a:pt x="5380" y="1"/>
                </a:moveTo>
                <a:lnTo>
                  <a:pt x="5380" y="4104"/>
                </a:lnTo>
                <a:lnTo>
                  <a:pt x="2462" y="1216"/>
                </a:lnTo>
                <a:lnTo>
                  <a:pt x="1216" y="2463"/>
                </a:lnTo>
                <a:lnTo>
                  <a:pt x="4134" y="5381"/>
                </a:lnTo>
                <a:lnTo>
                  <a:pt x="0" y="5381"/>
                </a:lnTo>
                <a:lnTo>
                  <a:pt x="0" y="7174"/>
                </a:lnTo>
                <a:lnTo>
                  <a:pt x="4134" y="7174"/>
                </a:lnTo>
                <a:lnTo>
                  <a:pt x="1216" y="10061"/>
                </a:lnTo>
                <a:lnTo>
                  <a:pt x="2462" y="11368"/>
                </a:lnTo>
                <a:lnTo>
                  <a:pt x="5380" y="8420"/>
                </a:lnTo>
                <a:lnTo>
                  <a:pt x="5380" y="12523"/>
                </a:lnTo>
                <a:lnTo>
                  <a:pt x="7174" y="12523"/>
                </a:lnTo>
                <a:lnTo>
                  <a:pt x="7174" y="8420"/>
                </a:lnTo>
                <a:lnTo>
                  <a:pt x="10122" y="11368"/>
                </a:lnTo>
                <a:lnTo>
                  <a:pt x="11368" y="10061"/>
                </a:lnTo>
                <a:lnTo>
                  <a:pt x="8481" y="7174"/>
                </a:lnTo>
                <a:lnTo>
                  <a:pt x="12584" y="7174"/>
                </a:lnTo>
                <a:lnTo>
                  <a:pt x="12584" y="5381"/>
                </a:lnTo>
                <a:lnTo>
                  <a:pt x="8481" y="5381"/>
                </a:lnTo>
                <a:lnTo>
                  <a:pt x="11368" y="2463"/>
                </a:lnTo>
                <a:lnTo>
                  <a:pt x="10122" y="1216"/>
                </a:lnTo>
                <a:lnTo>
                  <a:pt x="7174" y="4104"/>
                </a:lnTo>
                <a:lnTo>
                  <a:pt x="7174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" name="Google Shape;378;p28"/>
          <p:cNvSpPr txBox="1">
            <a:spLocks/>
          </p:cNvSpPr>
          <p:nvPr/>
        </p:nvSpPr>
        <p:spPr>
          <a:xfrm>
            <a:off x="1246170" y="539271"/>
            <a:ext cx="6367855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SzPts val="35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pPr algn="l"/>
            <a:r>
              <a:rPr lang="zh-TW" altLang="en-US" sz="3733" b="1" dirty="0">
                <a:latin typeface="微軟正黑體" pitchFamily="34" charset="-120"/>
                <a:ea typeface="微軟正黑體" pitchFamily="34" charset="-120"/>
              </a:rPr>
              <a:t>教材規劃</a:t>
            </a:r>
          </a:p>
        </p:txBody>
      </p:sp>
      <p:sp>
        <p:nvSpPr>
          <p:cNvPr id="14" name="五邊形 13"/>
          <p:cNvSpPr/>
          <p:nvPr/>
        </p:nvSpPr>
        <p:spPr>
          <a:xfrm>
            <a:off x="227109" y="516523"/>
            <a:ext cx="846215" cy="822207"/>
          </a:xfrm>
          <a:prstGeom prst="homePlate">
            <a:avLst>
              <a:gd name="adj" fmla="val 26249"/>
            </a:avLst>
          </a:prstGeom>
          <a:solidFill>
            <a:srgbClr val="1D4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pic>
        <p:nvPicPr>
          <p:cNvPr id="15" name="Picture 4" descr="W:\企劃室\03美編資料\01視覺CI\LOGO\logo png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883" y="415830"/>
            <a:ext cx="782589" cy="82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圖片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935" y="2007491"/>
            <a:ext cx="3231652" cy="485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8" descr="A:\企劃室\06活動行銷\2023\2023菁訓\國際班PPT版型 2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7"/>
            <a:ext cx="12192000" cy="686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67" name="Google Shape;467;p31"/>
          <p:cNvGraphicFramePr/>
          <p:nvPr>
            <p:extLst>
              <p:ext uri="{D42A27DB-BD31-4B8C-83A1-F6EECF244321}">
                <p14:modId xmlns:p14="http://schemas.microsoft.com/office/powerpoint/2010/main" val="1065909845"/>
              </p:ext>
            </p:extLst>
          </p:nvPr>
        </p:nvGraphicFramePr>
        <p:xfrm>
          <a:off x="502773" y="1484152"/>
          <a:ext cx="11516312" cy="519883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323508"/>
                <a:gridCol w="9192804"/>
              </a:tblGrid>
              <a:tr h="95622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Segoe UI Emoji" panose="020B0502040204020203" pitchFamily="34" charset="0"/>
                          <a:ea typeface="Segoe UI Emoji" panose="020B0502040204020203" pitchFamily="34" charset="0"/>
                          <a:cs typeface="Cabin"/>
                          <a:sym typeface="Cabin"/>
                        </a:rPr>
                        <a:t>Teacher’s Book</a:t>
                      </a:r>
                      <a:endParaRPr sz="2400" b="1" u="none" dirty="0">
                        <a:solidFill>
                          <a:schemeClr val="dk1"/>
                        </a:solidFill>
                        <a:latin typeface="Segoe UI Emoji" panose="020B0502040204020203" pitchFamily="34" charset="0"/>
                        <a:ea typeface="Segoe UI Emoji" panose="020B0502040204020203" pitchFamily="34" charset="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內含 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  <a:cs typeface="Cabin"/>
                          <a:sym typeface="Cabin"/>
                        </a:rPr>
                        <a:t>Student Book/Workbook</a:t>
                      </a: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  <a:cs typeface="Cabin"/>
                          <a:sym typeface="Cabin"/>
                        </a:rPr>
                        <a:t> access code/Online Practice Teacher’s resource center</a:t>
                      </a:r>
                      <a:endParaRPr lang="zh-TW" altLang="en-US" sz="2400" b="1" u="none" dirty="0">
                        <a:solidFill>
                          <a:schemeClr val="dk1"/>
                        </a:solidFill>
                        <a:latin typeface="Yu Gothic" panose="020B0400000000000000" pitchFamily="34" charset="-128"/>
                        <a:ea typeface="Yu Gothic" panose="020B0400000000000000" pitchFamily="34" charset="-128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839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4"/>
                        </a:rPr>
                        <a:t>E-Book</a:t>
                      </a:r>
                      <a:endParaRPr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電子白板上課用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/</a:t>
                      </a: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也有離線版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APP</a:t>
                      </a:r>
                      <a:endParaRPr sz="2400" b="1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734282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Flashcards</a:t>
                      </a:r>
                      <a:endParaRPr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For</a:t>
                      </a: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 teaching and activity</a:t>
                      </a:r>
                      <a:endParaRPr lang="zh-TW" altLang="en-US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6992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5"/>
                        </a:rPr>
                        <a:t>Online Play</a:t>
                      </a:r>
                      <a:endParaRPr lang="en-US" altLang="zh-TW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For songs/review/</a:t>
                      </a:r>
                      <a:r>
                        <a:rPr lang="zh-TW" altLang="en-US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 </a:t>
                      </a: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6"/>
                        </a:rPr>
                        <a:t>make</a:t>
                      </a:r>
                      <a:endParaRPr lang="zh-TW" altLang="en-US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839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2400" b="1" u="none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7"/>
                        </a:rPr>
                        <a:t>Online Practice</a:t>
                      </a:r>
                      <a:endParaRPr lang="en-US" altLang="zh-TW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8" action="ppaction://hlinkfile"/>
                        </a:rPr>
                        <a:t>Diagnostic</a:t>
                      </a:r>
                      <a:r>
                        <a:rPr lang="en-US" altLang="zh-TW" sz="2400" b="1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8" action="ppaction://hlinkfile"/>
                        </a:rPr>
                        <a:t> Test</a:t>
                      </a:r>
                      <a:r>
                        <a:rPr lang="en-US" altLang="zh-TW" sz="2400" b="1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  </a:t>
                      </a:r>
                      <a:r>
                        <a:rPr lang="en-US" altLang="zh-TW" sz="2400" b="1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9" action="ppaction://hlinkfile"/>
                        </a:rPr>
                        <a:t>Progress Test </a:t>
                      </a:r>
                      <a:r>
                        <a:rPr lang="en-US" altLang="zh-TW" sz="2400" b="1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10" action="ppaction://hlinkfile"/>
                        </a:rPr>
                        <a:t>Unit Test</a:t>
                      </a:r>
                      <a:r>
                        <a:rPr lang="en-US" altLang="zh-TW" sz="2400" b="1" baseline="0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 </a:t>
                      </a:r>
                      <a:endParaRPr lang="en-US" altLang="zh-TW" sz="2400" b="1" dirty="0" smtClean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  <a:tr h="839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altLang="zh-TW" sz="2400" b="1" u="none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STEAM Project</a:t>
                      </a:r>
                      <a:endParaRPr lang="en-US" altLang="zh-TW" sz="2400" b="1" u="none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b="1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</a:rPr>
                        <a:t>Fluency Time /Craft Template/Play Scripts/</a:t>
                      </a:r>
                      <a:r>
                        <a:rPr lang="en-US" altLang="zh-TW" sz="2400" b="1" dirty="0" smtClean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Cabin"/>
                          <a:sym typeface="Cabin"/>
                          <a:hlinkClick r:id="rId11" action="ppaction://hlinkfile"/>
                        </a:rPr>
                        <a:t>Value worksheet</a:t>
                      </a:r>
                      <a:endParaRPr lang="en-US" altLang="zh-TW" sz="2400" b="1" dirty="0" smtClean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Cabin"/>
                        <a:sym typeface="Cabin"/>
                      </a:endParaRPr>
                    </a:p>
                  </a:txBody>
                  <a:tcPr marL="121900" marR="121900" marT="121900" marB="121900" anchor="ctr">
                    <a:lnL w="9525" cap="flat" cmpd="sng" algn="ctr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Google Shape;384;p28"/>
          <p:cNvSpPr/>
          <p:nvPr/>
        </p:nvSpPr>
        <p:spPr>
          <a:xfrm>
            <a:off x="11099842" y="612147"/>
            <a:ext cx="215833" cy="214787"/>
          </a:xfrm>
          <a:custGeom>
            <a:avLst/>
            <a:gdLst/>
            <a:ahLst/>
            <a:cxnLst/>
            <a:rect l="l" t="t" r="r" b="b"/>
            <a:pathLst>
              <a:path w="12585" h="12524" extrusionOk="0">
                <a:moveTo>
                  <a:pt x="5380" y="1"/>
                </a:moveTo>
                <a:lnTo>
                  <a:pt x="5380" y="4104"/>
                </a:lnTo>
                <a:lnTo>
                  <a:pt x="2462" y="1216"/>
                </a:lnTo>
                <a:lnTo>
                  <a:pt x="1216" y="2463"/>
                </a:lnTo>
                <a:lnTo>
                  <a:pt x="4134" y="5381"/>
                </a:lnTo>
                <a:lnTo>
                  <a:pt x="0" y="5381"/>
                </a:lnTo>
                <a:lnTo>
                  <a:pt x="0" y="7174"/>
                </a:lnTo>
                <a:lnTo>
                  <a:pt x="4134" y="7174"/>
                </a:lnTo>
                <a:lnTo>
                  <a:pt x="1216" y="10061"/>
                </a:lnTo>
                <a:lnTo>
                  <a:pt x="2462" y="11368"/>
                </a:lnTo>
                <a:lnTo>
                  <a:pt x="5380" y="8420"/>
                </a:lnTo>
                <a:lnTo>
                  <a:pt x="5380" y="12523"/>
                </a:lnTo>
                <a:lnTo>
                  <a:pt x="7174" y="12523"/>
                </a:lnTo>
                <a:lnTo>
                  <a:pt x="7174" y="8420"/>
                </a:lnTo>
                <a:lnTo>
                  <a:pt x="10122" y="11368"/>
                </a:lnTo>
                <a:lnTo>
                  <a:pt x="11368" y="10061"/>
                </a:lnTo>
                <a:lnTo>
                  <a:pt x="8481" y="7174"/>
                </a:lnTo>
                <a:lnTo>
                  <a:pt x="12584" y="7174"/>
                </a:lnTo>
                <a:lnTo>
                  <a:pt x="12584" y="5381"/>
                </a:lnTo>
                <a:lnTo>
                  <a:pt x="8481" y="5381"/>
                </a:lnTo>
                <a:lnTo>
                  <a:pt x="11368" y="2463"/>
                </a:lnTo>
                <a:lnTo>
                  <a:pt x="10122" y="1216"/>
                </a:lnTo>
                <a:lnTo>
                  <a:pt x="7174" y="4104"/>
                </a:lnTo>
                <a:lnTo>
                  <a:pt x="7174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" name="Google Shape;378;p28"/>
          <p:cNvSpPr txBox="1">
            <a:spLocks/>
          </p:cNvSpPr>
          <p:nvPr/>
        </p:nvSpPr>
        <p:spPr>
          <a:xfrm>
            <a:off x="1246170" y="539271"/>
            <a:ext cx="7721984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SzPts val="35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pPr algn="l"/>
            <a:r>
              <a:rPr lang="en-US" altLang="zh-TW" sz="4000" b="1" dirty="0">
                <a:solidFill>
                  <a:schemeClr val="dk1"/>
                </a:solidFill>
                <a:latin typeface="微軟正黑體" pitchFamily="34" charset="-120"/>
                <a:ea typeface="微軟正黑體" pitchFamily="34" charset="-120"/>
                <a:cs typeface="Cabin"/>
                <a:sym typeface="Cabin"/>
              </a:rPr>
              <a:t>GRAM Elite </a:t>
            </a:r>
            <a:r>
              <a:rPr lang="en-US" altLang="zh-TW" sz="4000" b="1" dirty="0" smtClean="0">
                <a:solidFill>
                  <a:schemeClr val="dk1"/>
                </a:solidFill>
                <a:latin typeface="微軟正黑體" pitchFamily="34" charset="-120"/>
                <a:ea typeface="微軟正黑體" pitchFamily="34" charset="-120"/>
                <a:cs typeface="Cabin"/>
                <a:sym typeface="Cabin"/>
              </a:rPr>
              <a:t>Program </a:t>
            </a:r>
            <a:r>
              <a:rPr lang="zh-TW" altLang="en-US" sz="4000" b="1" dirty="0" smtClean="0">
                <a:solidFill>
                  <a:schemeClr val="dk1"/>
                </a:solidFill>
                <a:latin typeface="微軟正黑體" pitchFamily="34" charset="-120"/>
                <a:ea typeface="微軟正黑體" pitchFamily="34" charset="-120"/>
                <a:cs typeface="Cabin"/>
                <a:sym typeface="Cabin"/>
              </a:rPr>
              <a:t>教材配套</a:t>
            </a:r>
            <a:endParaRPr lang="zh-TW" altLang="en-US" sz="3733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五邊形 13"/>
          <p:cNvSpPr/>
          <p:nvPr/>
        </p:nvSpPr>
        <p:spPr>
          <a:xfrm>
            <a:off x="227109" y="516523"/>
            <a:ext cx="846215" cy="822207"/>
          </a:xfrm>
          <a:prstGeom prst="homePlate">
            <a:avLst>
              <a:gd name="adj" fmla="val 26249"/>
            </a:avLst>
          </a:prstGeom>
          <a:solidFill>
            <a:srgbClr val="1D4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pic>
        <p:nvPicPr>
          <p:cNvPr id="15" name="Picture 4" descr="W:\企劃室\03美編資料\01視覺CI\LOGO\logo png-0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883" y="415830"/>
            <a:ext cx="782589" cy="82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4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8" descr="A:\企劃室\06活動行銷\2023\2023菁訓\國際班PPT版型 2-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7"/>
            <a:ext cx="12192000" cy="686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384;p28"/>
          <p:cNvSpPr/>
          <p:nvPr/>
        </p:nvSpPr>
        <p:spPr>
          <a:xfrm>
            <a:off x="11099842" y="612147"/>
            <a:ext cx="215833" cy="214787"/>
          </a:xfrm>
          <a:custGeom>
            <a:avLst/>
            <a:gdLst/>
            <a:ahLst/>
            <a:cxnLst/>
            <a:rect l="l" t="t" r="r" b="b"/>
            <a:pathLst>
              <a:path w="12585" h="12524" extrusionOk="0">
                <a:moveTo>
                  <a:pt x="5380" y="1"/>
                </a:moveTo>
                <a:lnTo>
                  <a:pt x="5380" y="4104"/>
                </a:lnTo>
                <a:lnTo>
                  <a:pt x="2462" y="1216"/>
                </a:lnTo>
                <a:lnTo>
                  <a:pt x="1216" y="2463"/>
                </a:lnTo>
                <a:lnTo>
                  <a:pt x="4134" y="5381"/>
                </a:lnTo>
                <a:lnTo>
                  <a:pt x="0" y="5381"/>
                </a:lnTo>
                <a:lnTo>
                  <a:pt x="0" y="7174"/>
                </a:lnTo>
                <a:lnTo>
                  <a:pt x="4134" y="7174"/>
                </a:lnTo>
                <a:lnTo>
                  <a:pt x="1216" y="10061"/>
                </a:lnTo>
                <a:lnTo>
                  <a:pt x="2462" y="11368"/>
                </a:lnTo>
                <a:lnTo>
                  <a:pt x="5380" y="8420"/>
                </a:lnTo>
                <a:lnTo>
                  <a:pt x="5380" y="12523"/>
                </a:lnTo>
                <a:lnTo>
                  <a:pt x="7174" y="12523"/>
                </a:lnTo>
                <a:lnTo>
                  <a:pt x="7174" y="8420"/>
                </a:lnTo>
                <a:lnTo>
                  <a:pt x="10122" y="11368"/>
                </a:lnTo>
                <a:lnTo>
                  <a:pt x="11368" y="10061"/>
                </a:lnTo>
                <a:lnTo>
                  <a:pt x="8481" y="7174"/>
                </a:lnTo>
                <a:lnTo>
                  <a:pt x="12584" y="7174"/>
                </a:lnTo>
                <a:lnTo>
                  <a:pt x="12584" y="5381"/>
                </a:lnTo>
                <a:lnTo>
                  <a:pt x="8481" y="5381"/>
                </a:lnTo>
                <a:lnTo>
                  <a:pt x="11368" y="2463"/>
                </a:lnTo>
                <a:lnTo>
                  <a:pt x="10122" y="1216"/>
                </a:lnTo>
                <a:lnTo>
                  <a:pt x="7174" y="4104"/>
                </a:lnTo>
                <a:lnTo>
                  <a:pt x="7174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" name="Google Shape;378;p28"/>
          <p:cNvSpPr txBox="1">
            <a:spLocks/>
          </p:cNvSpPr>
          <p:nvPr/>
        </p:nvSpPr>
        <p:spPr>
          <a:xfrm>
            <a:off x="1246170" y="539271"/>
            <a:ext cx="2217999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lvl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SzPts val="35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pPr algn="l"/>
            <a:r>
              <a:rPr lang="zh-TW" altLang="en-US" sz="3733" b="1" dirty="0" smtClean="0">
                <a:latin typeface="微軟正黑體" pitchFamily="34" charset="-120"/>
                <a:ea typeface="微軟正黑體" pitchFamily="34" charset="-120"/>
                <a:hlinkClick r:id="rId4" action="ppaction://hlinkfile"/>
              </a:rPr>
              <a:t>課程進度</a:t>
            </a:r>
            <a:endParaRPr lang="zh-TW" altLang="en-US" sz="3733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五邊形 13"/>
          <p:cNvSpPr/>
          <p:nvPr/>
        </p:nvSpPr>
        <p:spPr>
          <a:xfrm>
            <a:off x="227109" y="516523"/>
            <a:ext cx="846215" cy="822207"/>
          </a:xfrm>
          <a:prstGeom prst="homePlate">
            <a:avLst>
              <a:gd name="adj" fmla="val 26249"/>
            </a:avLst>
          </a:prstGeom>
          <a:solidFill>
            <a:srgbClr val="1D44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400"/>
          </a:p>
        </p:txBody>
      </p:sp>
      <p:pic>
        <p:nvPicPr>
          <p:cNvPr id="15" name="Picture 4" descr="W:\企劃室\03美編資料\01視覺CI\LOGO\logo png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883" y="415830"/>
            <a:ext cx="782589" cy="82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258" y="1302871"/>
            <a:ext cx="9167654" cy="5258256"/>
          </a:xfrm>
          <a:prstGeom prst="rect">
            <a:avLst/>
          </a:prstGeom>
        </p:spPr>
      </p:pic>
      <p:pic>
        <p:nvPicPr>
          <p:cNvPr id="32" name="圖片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935" y="2007491"/>
            <a:ext cx="3231652" cy="485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60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364</Words>
  <Application>Microsoft Office PowerPoint</Application>
  <PresentationFormat>寬螢幕</PresentationFormat>
  <Paragraphs>66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14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21" baseType="lpstr">
      <vt:lpstr>Abril Fatface</vt:lpstr>
      <vt:lpstr>Arial Unicode MS</vt:lpstr>
      <vt:lpstr>Bebas Neue</vt:lpstr>
      <vt:lpstr>Cabin</vt:lpstr>
      <vt:lpstr>Nunito Light</vt:lpstr>
      <vt:lpstr>Playfair Display</vt:lpstr>
      <vt:lpstr>Yu Gothic</vt:lpstr>
      <vt:lpstr>清松手寫體3</vt:lpstr>
      <vt:lpstr>微軟正黑體</vt:lpstr>
      <vt:lpstr>新細明體</vt:lpstr>
      <vt:lpstr>Arial</vt:lpstr>
      <vt:lpstr>Calibri</vt:lpstr>
      <vt:lpstr>Calibri Light</vt:lpstr>
      <vt:lpstr>Segoe UI Emoji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Microsoft 帳戶</dc:creator>
  <cp:lastModifiedBy>Microsoft 帳戶</cp:lastModifiedBy>
  <cp:revision>26</cp:revision>
  <dcterms:created xsi:type="dcterms:W3CDTF">2024-02-21T10:56:01Z</dcterms:created>
  <dcterms:modified xsi:type="dcterms:W3CDTF">2025-01-08T10:48:58Z</dcterms:modified>
  <cp:contentStatus/>
</cp:coreProperties>
</file>